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300" r:id="rId3"/>
    <p:sldId id="313" r:id="rId4"/>
    <p:sldId id="280" r:id="rId5"/>
    <p:sldId id="258" r:id="rId6"/>
    <p:sldId id="267" r:id="rId7"/>
    <p:sldId id="294" r:id="rId8"/>
    <p:sldId id="314" r:id="rId9"/>
    <p:sldId id="269" r:id="rId10"/>
    <p:sldId id="268" r:id="rId11"/>
    <p:sldId id="316" r:id="rId12"/>
    <p:sldId id="312" r:id="rId13"/>
    <p:sldId id="315" r:id="rId14"/>
    <p:sldId id="320" r:id="rId15"/>
    <p:sldId id="322" r:id="rId16"/>
    <p:sldId id="319" r:id="rId17"/>
    <p:sldId id="317" r:id="rId18"/>
    <p:sldId id="318" r:id="rId19"/>
    <p:sldId id="292" r:id="rId20"/>
    <p:sldId id="293" r:id="rId21"/>
    <p:sldId id="281" r:id="rId22"/>
    <p:sldId id="304" r:id="rId23"/>
    <p:sldId id="305" r:id="rId24"/>
    <p:sldId id="307" r:id="rId25"/>
    <p:sldId id="324" r:id="rId26"/>
    <p:sldId id="306" r:id="rId27"/>
    <p:sldId id="325" r:id="rId28"/>
    <p:sldId id="326" r:id="rId29"/>
    <p:sldId id="327" r:id="rId30"/>
    <p:sldId id="328" r:id="rId31"/>
    <p:sldId id="329" r:id="rId32"/>
    <p:sldId id="331" r:id="rId33"/>
    <p:sldId id="332" r:id="rId34"/>
    <p:sldId id="309" r:id="rId35"/>
    <p:sldId id="296" r:id="rId36"/>
    <p:sldId id="298" r:id="rId37"/>
    <p:sldId id="297" r:id="rId38"/>
  </p:sldIdLst>
  <p:sldSz cx="9144000" cy="6858000" type="screen4x3"/>
  <p:notesSz cx="7099300" cy="10234613"/>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0 - Intro" id="{4DF62138-6CAE-4F1C-8A33-606FA1060641}">
          <p14:sldIdLst>
            <p14:sldId id="256"/>
            <p14:sldId id="300"/>
          </p14:sldIdLst>
        </p14:section>
        <p14:section name="1 - Mission Planning &amp; AAR" id="{6106D03F-7B61-48BE-B78B-38241B8079D0}">
          <p14:sldIdLst>
            <p14:sldId id="313"/>
            <p14:sldId id="280"/>
            <p14:sldId id="258"/>
            <p14:sldId id="267"/>
            <p14:sldId id="294"/>
          </p14:sldIdLst>
        </p14:section>
        <p14:section name="3 - The M2000C" id="{A95914AB-DB96-431C-933A-8636CEDDB87A}">
          <p14:sldIdLst>
            <p14:sldId id="314"/>
            <p14:sldId id="269"/>
            <p14:sldId id="268"/>
          </p14:sldIdLst>
        </p14:section>
        <p14:section name="5 - Communicating the 132nd Way" id="{39D56F08-879C-49A3-8E9A-DBA029D055CF}">
          <p14:sldIdLst>
            <p14:sldId id="316"/>
            <p14:sldId id="312"/>
            <p14:sldId id="315"/>
            <p14:sldId id="320"/>
            <p14:sldId id="322"/>
            <p14:sldId id="319"/>
            <p14:sldId id="317"/>
            <p14:sldId id="318"/>
          </p14:sldIdLst>
        </p14:section>
        <p14:section name="5.1 - Flight's Internal Coms" id="{2EE9D936-9CB9-4807-A390-470783E476F3}">
          <p14:sldIdLst>
            <p14:sldId id="292"/>
            <p14:sldId id="293"/>
          </p14:sldIdLst>
        </p14:section>
        <p14:section name="5.2 - Start-Up Clearance" id="{8889B867-9FFC-462A-9C77-4C74B58BDF91}">
          <p14:sldIdLst>
            <p14:sldId id="281"/>
          </p14:sldIdLst>
        </p14:section>
        <p14:section name="5.3 - Taxi Clearance" id="{0AEFB313-BF8C-4A2D-BE5C-585181F49894}">
          <p14:sldIdLst>
            <p14:sldId id="304"/>
          </p14:sldIdLst>
        </p14:section>
        <p14:section name="5.4 - Departure Clearance" id="{8E638910-6739-4B41-9F6D-47D4E59C1B21}">
          <p14:sldIdLst>
            <p14:sldId id="305"/>
          </p14:sldIdLst>
        </p14:section>
        <p14:section name="5.5 - Clearance to Navigate" id="{29A7BFCD-8D31-4F22-84BC-25F9957E3970}">
          <p14:sldIdLst>
            <p14:sldId id="307"/>
          </p14:sldIdLst>
        </p14:section>
        <p14:section name="5.6 - Intermission" id="{F52E7338-5E76-487E-81FC-EB5E204CEF50}">
          <p14:sldIdLst>
            <p14:sldId id="324"/>
            <p14:sldId id="306"/>
          </p14:sldIdLst>
        </p14:section>
        <p14:section name="5.7 - Clearance to Land" id="{7D8B9D6F-144F-44CB-BDD0-67FA034C16FA}">
          <p14:sldIdLst>
            <p14:sldId id="325"/>
            <p14:sldId id="326"/>
            <p14:sldId id="327"/>
            <p14:sldId id="328"/>
            <p14:sldId id="329"/>
            <p14:sldId id="331"/>
            <p14:sldId id="332"/>
            <p14:sldId id="309"/>
          </p14:sldIdLst>
        </p14:section>
        <p14:section name="6 - Appendix" id="{0C15ACDE-D8ED-4E4F-827A-7ACAD657D66A}">
          <p14:sldIdLst>
            <p14:sldId id="296"/>
            <p14:sldId id="298"/>
            <p14:sldId id="297"/>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6"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7F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0909" autoAdjust="0"/>
  </p:normalViewPr>
  <p:slideViewPr>
    <p:cSldViewPr>
      <p:cViewPr varScale="1">
        <p:scale>
          <a:sx n="106" d="100"/>
          <a:sy n="106" d="100"/>
        </p:scale>
        <p:origin x="1764" y="96"/>
      </p:cViewPr>
      <p:guideLst>
        <p:guide orient="horz" pos="2160"/>
        <p:guide pos="2880"/>
      </p:guideLst>
    </p:cSldViewPr>
  </p:slideViewPr>
  <p:outlineViewPr>
    <p:cViewPr>
      <p:scale>
        <a:sx n="33" d="100"/>
        <a:sy n="33" d="100"/>
      </p:scale>
      <p:origin x="0" y="-9960"/>
    </p:cViewPr>
  </p:outlineViewPr>
  <p:notesTextViewPr>
    <p:cViewPr>
      <p:scale>
        <a:sx n="100" d="100"/>
        <a:sy n="100" d="100"/>
      </p:scale>
      <p:origin x="0" y="0"/>
    </p:cViewPr>
  </p:notesTextViewPr>
  <p:notesViewPr>
    <p:cSldViewPr>
      <p:cViewPr varScale="1">
        <p:scale>
          <a:sx n="84" d="100"/>
          <a:sy n="84" d="100"/>
        </p:scale>
        <p:origin x="-2310" y="-96"/>
      </p:cViewPr>
      <p:guideLst>
        <p:guide orient="horz" pos="3224"/>
        <p:guide pos="223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wmf"/></Relationships>
</file>

<file path=ppt/media/image1.png>
</file>

<file path=ppt/media/image10.jpe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wm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nb-NO"/>
          </a:p>
        </p:txBody>
      </p:sp>
      <p:sp>
        <p:nvSpPr>
          <p:cNvPr id="3" name="Plassholder for dato 2"/>
          <p:cNvSpPr>
            <a:spLocks noGrp="1"/>
          </p:cNvSpPr>
          <p:nvPr>
            <p:ph type="dt" idx="1"/>
          </p:nvPr>
        </p:nvSpPr>
        <p:spPr>
          <a:xfrm>
            <a:off x="4021294" y="0"/>
            <a:ext cx="3076363" cy="511731"/>
          </a:xfrm>
          <a:prstGeom prst="rect">
            <a:avLst/>
          </a:prstGeom>
        </p:spPr>
        <p:txBody>
          <a:bodyPr vert="horz" lIns="99048" tIns="49524" rIns="99048" bIns="49524" rtlCol="0"/>
          <a:lstStyle>
            <a:lvl1pPr algn="r">
              <a:defRPr sz="1300"/>
            </a:lvl1pPr>
          </a:lstStyle>
          <a:p>
            <a:fld id="{C89BED82-0386-424B-8522-487198B6AAA6}" type="datetimeFigureOut">
              <a:rPr lang="nb-NO" smtClean="0"/>
              <a:pPr/>
              <a:t>21.11.2017</a:t>
            </a:fld>
            <a:endParaRPr lang="nb-NO"/>
          </a:p>
        </p:txBody>
      </p:sp>
      <p:sp>
        <p:nvSpPr>
          <p:cNvPr id="4" name="Plassholder for lysbilde 3"/>
          <p:cNvSpPr>
            <a:spLocks noGrp="1" noRot="1" noChangeAspect="1"/>
          </p:cNvSpPr>
          <p:nvPr>
            <p:ph type="sldImg" idx="2"/>
          </p:nvPr>
        </p:nvSpPr>
        <p:spPr>
          <a:xfrm>
            <a:off x="992188" y="768350"/>
            <a:ext cx="5114925" cy="3836988"/>
          </a:xfrm>
          <a:prstGeom prst="rect">
            <a:avLst/>
          </a:prstGeom>
          <a:noFill/>
          <a:ln w="12700">
            <a:solidFill>
              <a:prstClr val="black"/>
            </a:solidFill>
          </a:ln>
        </p:spPr>
        <p:txBody>
          <a:bodyPr vert="horz" lIns="99048" tIns="49524" rIns="99048" bIns="49524" rtlCol="0" anchor="ctr"/>
          <a:lstStyle/>
          <a:p>
            <a:endParaRPr lang="nb-NO"/>
          </a:p>
        </p:txBody>
      </p:sp>
      <p:sp>
        <p:nvSpPr>
          <p:cNvPr id="5" name="Plassholder for notater 4"/>
          <p:cNvSpPr>
            <a:spLocks noGrp="1"/>
          </p:cNvSpPr>
          <p:nvPr>
            <p:ph type="body" sz="quarter" idx="3"/>
          </p:nvPr>
        </p:nvSpPr>
        <p:spPr>
          <a:xfrm>
            <a:off x="709930" y="4861441"/>
            <a:ext cx="5679440" cy="4605576"/>
          </a:xfrm>
          <a:prstGeom prst="rect">
            <a:avLst/>
          </a:prstGeom>
        </p:spPr>
        <p:txBody>
          <a:bodyPr vert="horz" lIns="99048" tIns="49524" rIns="99048" bIns="49524" rtlCol="0">
            <a:normAutofit/>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9721106"/>
            <a:ext cx="3076363" cy="511731"/>
          </a:xfrm>
          <a:prstGeom prst="rect">
            <a:avLst/>
          </a:prstGeom>
        </p:spPr>
        <p:txBody>
          <a:bodyPr vert="horz" lIns="99048" tIns="49524" rIns="99048" bIns="49524" rtlCol="0" anchor="b"/>
          <a:lstStyle>
            <a:lvl1pPr algn="l">
              <a:defRPr sz="1300"/>
            </a:lvl1pPr>
          </a:lstStyle>
          <a:p>
            <a:endParaRPr lang="nb-NO"/>
          </a:p>
        </p:txBody>
      </p:sp>
      <p:sp>
        <p:nvSpPr>
          <p:cNvPr id="7" name="Plassholder for lysbildenummer 6"/>
          <p:cNvSpPr>
            <a:spLocks noGrp="1"/>
          </p:cNvSpPr>
          <p:nvPr>
            <p:ph type="sldNum" sz="quarter" idx="5"/>
          </p:nvPr>
        </p:nvSpPr>
        <p:spPr>
          <a:xfrm>
            <a:off x="4021294" y="9721106"/>
            <a:ext cx="3076363" cy="511731"/>
          </a:xfrm>
          <a:prstGeom prst="rect">
            <a:avLst/>
          </a:prstGeom>
        </p:spPr>
        <p:txBody>
          <a:bodyPr vert="horz" lIns="99048" tIns="49524" rIns="99048" bIns="49524" rtlCol="0" anchor="b"/>
          <a:lstStyle>
            <a:lvl1pPr algn="r">
              <a:defRPr sz="1300"/>
            </a:lvl1pPr>
          </a:lstStyle>
          <a:p>
            <a:fld id="{EF755BF9-BEF4-4B7E-985D-7F42D0CE7579}" type="slidenum">
              <a:rPr lang="nb-NO" smtClean="0"/>
              <a:pPr/>
              <a:t>‹#›</a:t>
            </a:fld>
            <a:endParaRPr lang="nb-NO"/>
          </a:p>
        </p:txBody>
      </p:sp>
    </p:spTree>
    <p:extLst>
      <p:ext uri="{BB962C8B-B14F-4D97-AF65-F5344CB8AC3E}">
        <p14:creationId xmlns:p14="http://schemas.microsoft.com/office/powerpoint/2010/main" val="269755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normAutofit/>
          </a:bodyPr>
          <a:lstStyle/>
          <a:p>
            <a:endParaRPr lang="nb-NO" dirty="0"/>
          </a:p>
        </p:txBody>
      </p:sp>
      <p:sp>
        <p:nvSpPr>
          <p:cNvPr id="4" name="Plassholder for lysbildenummer 3"/>
          <p:cNvSpPr>
            <a:spLocks noGrp="1"/>
          </p:cNvSpPr>
          <p:nvPr>
            <p:ph type="sldNum" sz="quarter" idx="10"/>
          </p:nvPr>
        </p:nvSpPr>
        <p:spPr/>
        <p:txBody>
          <a:bodyPr/>
          <a:lstStyle/>
          <a:p>
            <a:fld id="{EF755BF9-BEF4-4B7E-985D-7F42D0CE7579}" type="slidenum">
              <a:rPr lang="nb-NO" smtClean="0"/>
              <a:pPr/>
              <a:t>1</a:t>
            </a:fld>
            <a:endParaRPr lang="nb-NO" dirty="0"/>
          </a:p>
        </p:txBody>
      </p:sp>
    </p:spTree>
    <p:extLst>
      <p:ext uri="{BB962C8B-B14F-4D97-AF65-F5344CB8AC3E}">
        <p14:creationId xmlns:p14="http://schemas.microsoft.com/office/powerpoint/2010/main" val="16516954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20</a:t>
            </a:fld>
            <a:endParaRPr lang="nb-NO"/>
          </a:p>
        </p:txBody>
      </p:sp>
    </p:spTree>
    <p:extLst>
      <p:ext uri="{BB962C8B-B14F-4D97-AF65-F5344CB8AC3E}">
        <p14:creationId xmlns:p14="http://schemas.microsoft.com/office/powerpoint/2010/main" val="2170300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Checking</a:t>
            </a:r>
            <a:r>
              <a:rPr lang="da-DK" baseline="0" dirty="0"/>
              <a:t> in procedure changed.</a:t>
            </a:r>
            <a:endParaRPr lang="da-DK"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21</a:t>
            </a:fld>
            <a:endParaRPr lang="nb-NO" dirty="0"/>
          </a:p>
        </p:txBody>
      </p:sp>
    </p:spTree>
    <p:extLst>
      <p:ext uri="{BB962C8B-B14F-4D97-AF65-F5344CB8AC3E}">
        <p14:creationId xmlns:p14="http://schemas.microsoft.com/office/powerpoint/2010/main" val="40258631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Checking</a:t>
            </a:r>
            <a:r>
              <a:rPr lang="da-DK" baseline="0" dirty="0"/>
              <a:t> in procedure changed.</a:t>
            </a:r>
            <a:endParaRPr lang="da-DK"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22</a:t>
            </a:fld>
            <a:endParaRPr lang="nb-NO" dirty="0"/>
          </a:p>
        </p:txBody>
      </p:sp>
    </p:spTree>
    <p:extLst>
      <p:ext uri="{BB962C8B-B14F-4D97-AF65-F5344CB8AC3E}">
        <p14:creationId xmlns:p14="http://schemas.microsoft.com/office/powerpoint/2010/main" val="24467800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NOTE that</a:t>
            </a:r>
            <a:r>
              <a:rPr lang="da-DK" baseline="0" dirty="0"/>
              <a:t> the word take-off is not used until actuall take-off clearence is given!</a:t>
            </a:r>
            <a:endParaRPr lang="da-DK"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23</a:t>
            </a:fld>
            <a:endParaRPr lang="nb-NO" dirty="0"/>
          </a:p>
        </p:txBody>
      </p:sp>
    </p:spTree>
    <p:extLst>
      <p:ext uri="{BB962C8B-B14F-4D97-AF65-F5344CB8AC3E}">
        <p14:creationId xmlns:p14="http://schemas.microsoft.com/office/powerpoint/2010/main" val="41800622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24</a:t>
            </a:fld>
            <a:endParaRPr lang="nb-NO" dirty="0"/>
          </a:p>
        </p:txBody>
      </p:sp>
    </p:spTree>
    <p:extLst>
      <p:ext uri="{BB962C8B-B14F-4D97-AF65-F5344CB8AC3E}">
        <p14:creationId xmlns:p14="http://schemas.microsoft.com/office/powerpoint/2010/main" val="22654664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4 stations</a:t>
            </a:r>
          </a:p>
        </p:txBody>
      </p:sp>
      <p:sp>
        <p:nvSpPr>
          <p:cNvPr id="4" name="Slide Number Placeholder 3"/>
          <p:cNvSpPr>
            <a:spLocks noGrp="1"/>
          </p:cNvSpPr>
          <p:nvPr>
            <p:ph type="sldNum" sz="quarter" idx="10"/>
          </p:nvPr>
        </p:nvSpPr>
        <p:spPr/>
        <p:txBody>
          <a:bodyPr/>
          <a:lstStyle/>
          <a:p>
            <a:fld id="{EF755BF9-BEF4-4B7E-985D-7F42D0CE7579}" type="slidenum">
              <a:rPr lang="nb-NO" smtClean="0"/>
              <a:pPr/>
              <a:t>26</a:t>
            </a:fld>
            <a:endParaRPr lang="nb-NO" dirty="0"/>
          </a:p>
        </p:txBody>
      </p:sp>
    </p:spTree>
    <p:extLst>
      <p:ext uri="{BB962C8B-B14F-4D97-AF65-F5344CB8AC3E}">
        <p14:creationId xmlns:p14="http://schemas.microsoft.com/office/powerpoint/2010/main" val="709640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noProof="0" dirty="0" smtClean="0"/>
              <a:t>Know 132</a:t>
            </a:r>
            <a:r>
              <a:rPr lang="en-US" sz="1200" baseline="30000" noProof="0" dirty="0" smtClean="0"/>
              <a:t>nd</a:t>
            </a:r>
            <a:r>
              <a:rPr lang="en-US" sz="1200" noProof="0" dirty="0" smtClean="0"/>
              <a:t> Frequency overview, pre-set frequencies and how to use both radios. </a:t>
            </a:r>
          </a:p>
          <a:p>
            <a:pPr marL="171450" indent="-171450">
              <a:buFont typeface="Arial" panose="020B0604020202020204" pitchFamily="34" charset="0"/>
              <a:buChar char="•"/>
            </a:pPr>
            <a:r>
              <a:rPr lang="en-US" sz="1200" noProof="0" dirty="0" smtClean="0"/>
              <a:t>Be able to use guard frequency to communicate with others. </a:t>
            </a:r>
          </a:p>
          <a:p>
            <a:pPr marL="171450" indent="-171450">
              <a:buFont typeface="Arial" panose="020B0604020202020204" pitchFamily="34" charset="0"/>
              <a:buChar char="•"/>
            </a:pPr>
            <a:r>
              <a:rPr lang="en-US" sz="1200" noProof="0" dirty="0" smtClean="0"/>
              <a:t>Know how to establish correct communication with ATC before start-up, taxi, line, take-off, departing airspace, returning to airspace and landing.</a:t>
            </a:r>
          </a:p>
          <a:p>
            <a:pPr marL="171450" indent="-171450">
              <a:buFont typeface="Arial" panose="020B0604020202020204" pitchFamily="34" charset="0"/>
              <a:buChar char="•"/>
            </a:pPr>
            <a:r>
              <a:rPr lang="en-US" sz="1200" dirty="0" smtClean="0"/>
              <a:t>Be able to establish correct communication (hereafter referred to as Coms) with Flight Lead on any of the two radios</a:t>
            </a:r>
          </a:p>
          <a:p>
            <a:pPr marL="171450" indent="-171450">
              <a:buFont typeface="Arial" panose="020B0604020202020204" pitchFamily="34" charset="0"/>
              <a:buChar char="•"/>
            </a:pPr>
            <a:r>
              <a:rPr lang="en-US" sz="1200" noProof="0" dirty="0" smtClean="0"/>
              <a:t>Be able to taxi on the airfield using ground and VAD charts. </a:t>
            </a:r>
          </a:p>
          <a:p>
            <a:pPr marL="171450" indent="-171450">
              <a:buFont typeface="Arial" panose="020B0604020202020204" pitchFamily="34" charset="0"/>
              <a:buChar char="•"/>
            </a:pPr>
            <a:r>
              <a:rPr lang="en-US" sz="1200" noProof="0" dirty="0" smtClean="0"/>
              <a:t>Be able to set Altimeter for airfield QNH, understand the meaning of using QNH</a:t>
            </a:r>
          </a:p>
          <a:p>
            <a:pPr marL="171450" indent="-171450">
              <a:buFont typeface="Arial" panose="020B0604020202020204" pitchFamily="34" charset="0"/>
              <a:buChar char="•"/>
            </a:pPr>
            <a:r>
              <a:rPr lang="en-US" sz="1200" dirty="0" smtClean="0"/>
              <a:t>Be able to set Altimeter for Standard Pressure Setting SPS (1013mbar) above 5000ft, and return to QNH below FL050 </a:t>
            </a:r>
          </a:p>
          <a:p>
            <a:pPr marL="171450" indent="-171450">
              <a:buFont typeface="Arial" panose="020B0604020202020204" pitchFamily="34" charset="0"/>
              <a:buChar char="•"/>
            </a:pPr>
            <a:r>
              <a:rPr lang="en-US" sz="1200" noProof="0" dirty="0" smtClean="0"/>
              <a:t>Be able to use the ATO to find frequencies.</a:t>
            </a:r>
          </a:p>
          <a:p>
            <a:pPr marL="171450" indent="-171450">
              <a:buFont typeface="Arial" panose="020B0604020202020204" pitchFamily="34" charset="0"/>
              <a:buChar char="•"/>
            </a:pPr>
            <a:endParaRPr lang="nb-NO"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2</a:t>
            </a:fld>
            <a:endParaRPr lang="nb-NO" dirty="0"/>
          </a:p>
        </p:txBody>
      </p:sp>
    </p:spTree>
    <p:extLst>
      <p:ext uri="{BB962C8B-B14F-4D97-AF65-F5344CB8AC3E}">
        <p14:creationId xmlns:p14="http://schemas.microsoft.com/office/powerpoint/2010/main" val="14365595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err="1" smtClean="0"/>
              <a:t>Needs</a:t>
            </a:r>
            <a:r>
              <a:rPr lang="nb-NO" dirty="0" smtClean="0"/>
              <a:t> to be </a:t>
            </a:r>
            <a:r>
              <a:rPr lang="nb-NO" dirty="0" err="1" smtClean="0"/>
              <a:t>updated</a:t>
            </a:r>
            <a:r>
              <a:rPr lang="nb-NO" dirty="0" smtClean="0"/>
              <a:t> to a M2000C</a:t>
            </a:r>
            <a:endParaRPr lang="nb-NO"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5</a:t>
            </a:fld>
            <a:endParaRPr lang="nb-NO"/>
          </a:p>
        </p:txBody>
      </p:sp>
    </p:spTree>
    <p:extLst>
      <p:ext uri="{BB962C8B-B14F-4D97-AF65-F5344CB8AC3E}">
        <p14:creationId xmlns:p14="http://schemas.microsoft.com/office/powerpoint/2010/main" val="1999816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http://132virtualwing.org/index.php/page/tasking?id=12321</a:t>
            </a:r>
          </a:p>
        </p:txBody>
      </p:sp>
      <p:sp>
        <p:nvSpPr>
          <p:cNvPr id="4" name="Slide Number Placeholder 3"/>
          <p:cNvSpPr>
            <a:spLocks noGrp="1"/>
          </p:cNvSpPr>
          <p:nvPr>
            <p:ph type="sldNum" sz="quarter" idx="10"/>
          </p:nvPr>
        </p:nvSpPr>
        <p:spPr/>
        <p:txBody>
          <a:bodyPr/>
          <a:lstStyle/>
          <a:p>
            <a:fld id="{EF755BF9-BEF4-4B7E-985D-7F42D0CE7579}" type="slidenum">
              <a:rPr lang="nb-NO" smtClean="0"/>
              <a:pPr/>
              <a:t>6</a:t>
            </a:fld>
            <a:endParaRPr lang="nb-NO" dirty="0"/>
          </a:p>
        </p:txBody>
      </p:sp>
    </p:spTree>
    <p:extLst>
      <p:ext uri="{BB962C8B-B14F-4D97-AF65-F5344CB8AC3E}">
        <p14:creationId xmlns:p14="http://schemas.microsoft.com/office/powerpoint/2010/main" val="41822110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7</a:t>
            </a:fld>
            <a:endParaRPr lang="nb-NO" dirty="0"/>
          </a:p>
        </p:txBody>
      </p:sp>
    </p:spTree>
    <p:extLst>
      <p:ext uri="{BB962C8B-B14F-4D97-AF65-F5344CB8AC3E}">
        <p14:creationId xmlns:p14="http://schemas.microsoft.com/office/powerpoint/2010/main" val="19583096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“AVIATE -&gt; NAVIGATE -&gt; COMMUNICAT”:</a:t>
            </a:r>
          </a:p>
          <a:p>
            <a:r>
              <a:rPr lang="en-US" noProof="0" dirty="0" smtClean="0"/>
              <a:t>Remember</a:t>
            </a:r>
            <a:r>
              <a:rPr lang="en-US" baseline="0" noProof="0" dirty="0" smtClean="0"/>
              <a:t> to firstly fly your aircraft. Navigate accordingly, and then communicate. This is priority is especially important if </a:t>
            </a:r>
            <a:r>
              <a:rPr lang="en-US" baseline="0" noProof="0" smtClean="0"/>
              <a:t>task saturated</a:t>
            </a:r>
            <a:endParaRPr lang="en-US" noProof="0"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12</a:t>
            </a:fld>
            <a:endParaRPr lang="nb-NO"/>
          </a:p>
        </p:txBody>
      </p:sp>
    </p:spTree>
    <p:extLst>
      <p:ext uri="{BB962C8B-B14F-4D97-AF65-F5344CB8AC3E}">
        <p14:creationId xmlns:p14="http://schemas.microsoft.com/office/powerpoint/2010/main" val="3685954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All of the above are minimums.</a:t>
            </a:r>
            <a:r>
              <a:rPr lang="en-US" baseline="0" noProof="0" dirty="0" smtClean="0"/>
              <a:t> Combat missions might include more.</a:t>
            </a:r>
          </a:p>
          <a:p>
            <a:r>
              <a:rPr lang="en-US" baseline="0" noProof="0" dirty="0" smtClean="0"/>
              <a:t>Control Question: Who do you call in order to get taxi clearance/instruction after you’ve landed and vacated the runway?</a:t>
            </a:r>
            <a:endParaRPr lang="en-US" noProof="0"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13</a:t>
            </a:fld>
            <a:endParaRPr lang="nb-NO"/>
          </a:p>
        </p:txBody>
      </p:sp>
    </p:spTree>
    <p:extLst>
      <p:ext uri="{BB962C8B-B14F-4D97-AF65-F5344CB8AC3E}">
        <p14:creationId xmlns:p14="http://schemas.microsoft.com/office/powerpoint/2010/main" val="2877167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smtClean="0"/>
              <a:t>The </a:t>
            </a:r>
            <a:r>
              <a:rPr lang="nb-NO" dirty="0" err="1" smtClean="0"/>
              <a:t>exception</a:t>
            </a:r>
            <a:r>
              <a:rPr lang="nb-NO" dirty="0" smtClean="0"/>
              <a:t> is </a:t>
            </a:r>
            <a:r>
              <a:rPr lang="nb-NO" dirty="0" err="1" smtClean="0"/>
              <a:t>of</a:t>
            </a:r>
            <a:r>
              <a:rPr lang="nb-NO" baseline="0" dirty="0" smtClean="0"/>
              <a:t> </a:t>
            </a:r>
            <a:r>
              <a:rPr lang="nb-NO" baseline="0" dirty="0" err="1" smtClean="0"/>
              <a:t>course</a:t>
            </a:r>
            <a:r>
              <a:rPr lang="nb-NO" baseline="0" dirty="0" smtClean="0"/>
              <a:t> GROUND, </a:t>
            </a:r>
            <a:r>
              <a:rPr lang="nb-NO" baseline="0" dirty="0" err="1" smtClean="0"/>
              <a:t>who</a:t>
            </a:r>
            <a:r>
              <a:rPr lang="nb-NO" baseline="0" dirty="0" smtClean="0"/>
              <a:t> has </a:t>
            </a:r>
            <a:r>
              <a:rPr lang="nb-NO" baseline="0" dirty="0" err="1" smtClean="0"/>
              <a:t>no</a:t>
            </a:r>
            <a:r>
              <a:rPr lang="nb-NO" baseline="0" dirty="0" smtClean="0"/>
              <a:t> air-</a:t>
            </a:r>
            <a:r>
              <a:rPr lang="nb-NO" baseline="0" dirty="0" err="1" smtClean="0"/>
              <a:t>space</a:t>
            </a:r>
            <a:endParaRPr lang="nb-NO"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14</a:t>
            </a:fld>
            <a:endParaRPr lang="nb-NO"/>
          </a:p>
        </p:txBody>
      </p:sp>
    </p:spTree>
    <p:extLst>
      <p:ext uri="{BB962C8B-B14F-4D97-AF65-F5344CB8AC3E}">
        <p14:creationId xmlns:p14="http://schemas.microsoft.com/office/powerpoint/2010/main" val="36314613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EF755BF9-BEF4-4B7E-985D-7F42D0CE7579}" type="slidenum">
              <a:rPr lang="nb-NO" smtClean="0"/>
              <a:pPr/>
              <a:t>19</a:t>
            </a:fld>
            <a:endParaRPr lang="nb-NO"/>
          </a:p>
        </p:txBody>
      </p:sp>
    </p:spTree>
    <p:extLst>
      <p:ext uri="{BB962C8B-B14F-4D97-AF65-F5344CB8AC3E}">
        <p14:creationId xmlns:p14="http://schemas.microsoft.com/office/powerpoint/2010/main" val="37149821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p:cNvSpPr>
            <a:spLocks noGrp="1"/>
          </p:cNvSpPr>
          <p:nvPr>
            <p:ph type="ctrTitle"/>
          </p:nvPr>
        </p:nvSpPr>
        <p:spPr>
          <a:xfrm>
            <a:off x="685800" y="908720"/>
            <a:ext cx="7772400" cy="1470025"/>
          </a:xfrm>
        </p:spPr>
        <p:txBody>
          <a:bodyPr/>
          <a:lstStyle/>
          <a:p>
            <a:r>
              <a:rPr lang="nb-NO" dirty="0"/>
              <a:t>Klikk for å redigere tittelstil</a:t>
            </a:r>
          </a:p>
        </p:txBody>
      </p:sp>
      <p:sp>
        <p:nvSpPr>
          <p:cNvPr id="3" name="Undertittel 2"/>
          <p:cNvSpPr>
            <a:spLocks noGrp="1"/>
          </p:cNvSpPr>
          <p:nvPr>
            <p:ph type="subTitle" idx="1"/>
          </p:nvPr>
        </p:nvSpPr>
        <p:spPr>
          <a:xfrm>
            <a:off x="1371600" y="3501008"/>
            <a:ext cx="6400800" cy="1752600"/>
          </a:xfrm>
        </p:spPr>
        <p:txBody>
          <a:bodyPr/>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dirty="0"/>
              <a:t>Klikk for å redigere undertittelstil i malen</a:t>
            </a:r>
          </a:p>
        </p:txBody>
      </p:sp>
      <p:sp>
        <p:nvSpPr>
          <p:cNvPr id="4" name="Plassholder for dato 3"/>
          <p:cNvSpPr>
            <a:spLocks noGrp="1"/>
          </p:cNvSpPr>
          <p:nvPr>
            <p:ph type="dt" sz="half" idx="10"/>
          </p:nvPr>
        </p:nvSpPr>
        <p:spPr/>
        <p:txBody>
          <a:bodyPr/>
          <a:lstStyle/>
          <a:p>
            <a:fld id="{C2011F19-8315-460E-8A7B-42B816EC6D44}" type="datetimeFigureOut">
              <a:rPr lang="nb-NO" smtClean="0"/>
              <a:pPr/>
              <a:t>21.11.2017</a:t>
            </a:fld>
            <a:endParaRPr lang="nb-NO"/>
          </a:p>
        </p:txBody>
      </p:sp>
      <p:sp>
        <p:nvSpPr>
          <p:cNvPr id="5" name="Plassholder for bunntekst 4"/>
          <p:cNvSpPr>
            <a:spLocks noGrp="1"/>
          </p:cNvSpPr>
          <p:nvPr>
            <p:ph type="ftr" sz="quarter" idx="11"/>
          </p:nvPr>
        </p:nvSpPr>
        <p:spPr/>
        <p:txBody>
          <a:bodyPr/>
          <a:lstStyle/>
          <a:p>
            <a:endParaRPr lang="nb-NO"/>
          </a:p>
        </p:txBody>
      </p:sp>
      <p:sp>
        <p:nvSpPr>
          <p:cNvPr id="6" name="Plassholder for lysbildenummer 5"/>
          <p:cNvSpPr>
            <a:spLocks noGrp="1"/>
          </p:cNvSpPr>
          <p:nvPr>
            <p:ph type="sldNum" sz="quarter" idx="12"/>
          </p:nvPr>
        </p:nvSpPr>
        <p:spPr/>
        <p:txBody>
          <a:bodyPr/>
          <a:lstStyle/>
          <a:p>
            <a:fld id="{1A2465AE-8DA6-479E-A1A1-926156FE292D}" type="slidenum">
              <a:rPr lang="nb-NO" smtClean="0"/>
              <a:pPr/>
              <a:t>‹#›</a:t>
            </a:fld>
            <a:endParaRPr lang="nb-NO"/>
          </a:p>
        </p:txBody>
      </p:sp>
      <p:pic>
        <p:nvPicPr>
          <p:cNvPr id="8" name="Bilde 7" descr="176th vACS v2.png"/>
          <p:cNvPicPr>
            <a:picLocks noChangeAspect="1"/>
          </p:cNvPicPr>
          <p:nvPr userDrawn="1"/>
        </p:nvPicPr>
        <p:blipFill>
          <a:blip r:embed="rId2" cstate="print"/>
          <a:stretch>
            <a:fillRect/>
          </a:stretch>
        </p:blipFill>
        <p:spPr>
          <a:xfrm>
            <a:off x="3352514" y="5661248"/>
            <a:ext cx="1003462" cy="1196752"/>
          </a:xfrm>
          <a:prstGeom prst="rect">
            <a:avLst/>
          </a:prstGeom>
        </p:spPr>
      </p:pic>
      <p:pic>
        <p:nvPicPr>
          <p:cNvPr id="9" name="Bilde 8" descr="617th Squadron.png"/>
          <p:cNvPicPr>
            <a:picLocks noChangeAspect="1"/>
          </p:cNvPicPr>
          <p:nvPr userDrawn="1"/>
        </p:nvPicPr>
        <p:blipFill>
          <a:blip r:embed="rId3" cstate="print"/>
          <a:stretch>
            <a:fillRect/>
          </a:stretch>
        </p:blipFill>
        <p:spPr>
          <a:xfrm>
            <a:off x="2020848" y="5704762"/>
            <a:ext cx="966976" cy="1153238"/>
          </a:xfrm>
          <a:prstGeom prst="rect">
            <a:avLst/>
          </a:prstGeom>
        </p:spPr>
      </p:pic>
      <p:pic>
        <p:nvPicPr>
          <p:cNvPr id="10" name="Bilde 9" descr="696th Squadron.png"/>
          <p:cNvPicPr>
            <a:picLocks noChangeAspect="1"/>
          </p:cNvPicPr>
          <p:nvPr userDrawn="1"/>
        </p:nvPicPr>
        <p:blipFill>
          <a:blip r:embed="rId4" cstate="print"/>
          <a:stretch>
            <a:fillRect/>
          </a:stretch>
        </p:blipFill>
        <p:spPr>
          <a:xfrm>
            <a:off x="4716016" y="5655702"/>
            <a:ext cx="1008112" cy="1202298"/>
          </a:xfrm>
          <a:prstGeom prst="rect">
            <a:avLst/>
          </a:prstGeom>
        </p:spPr>
      </p:pic>
      <p:pic>
        <p:nvPicPr>
          <p:cNvPr id="11" name="Picture 2" descr="C:\Users\Frode\Dropbox\132nd Virtual Wing Workspace - Shared\01 Graphics\Logos\121st VAC.png"/>
          <p:cNvPicPr>
            <a:picLocks noChangeAspect="1" noChangeArrowheads="1"/>
          </p:cNvPicPr>
          <p:nvPr userDrawn="1"/>
        </p:nvPicPr>
        <p:blipFill>
          <a:blip r:embed="rId5" cstate="print"/>
          <a:srcRect/>
          <a:stretch>
            <a:fillRect/>
          </a:stretch>
        </p:blipFill>
        <p:spPr bwMode="auto">
          <a:xfrm>
            <a:off x="6156176" y="5655702"/>
            <a:ext cx="1008112" cy="1202298"/>
          </a:xfrm>
          <a:prstGeom prst="rect">
            <a:avLst/>
          </a:prstGeom>
          <a:noFill/>
        </p:spPr>
      </p:pic>
      <p:pic>
        <p:nvPicPr>
          <p:cNvPr id="14" name="Bilde 13" descr="PPT template.jpg"/>
          <p:cNvPicPr>
            <a:picLocks noChangeAspect="1"/>
          </p:cNvPicPr>
          <p:nvPr userDrawn="1"/>
        </p:nvPicPr>
        <p:blipFill>
          <a:blip r:embed="rId6" cstate="print"/>
          <a:stretch>
            <a:fillRect/>
          </a:stretch>
        </p:blipFill>
        <p:spPr>
          <a:xfrm>
            <a:off x="0" y="0"/>
            <a:ext cx="9144000" cy="754923"/>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loddrett tekst 2"/>
          <p:cNvSpPr>
            <a:spLocks noGrp="1"/>
          </p:cNvSpPr>
          <p:nvPr>
            <p:ph type="body" orient="vert" idx="1"/>
          </p:nvPr>
        </p:nvSpPr>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p:cNvSpPr>
            <a:spLocks noGrp="1"/>
          </p:cNvSpPr>
          <p:nvPr>
            <p:ph type="dt" sz="half" idx="10"/>
          </p:nvPr>
        </p:nvSpPr>
        <p:spPr/>
        <p:txBody>
          <a:bodyPr/>
          <a:lstStyle/>
          <a:p>
            <a:fld id="{C2011F19-8315-460E-8A7B-42B816EC6D44}" type="datetimeFigureOut">
              <a:rPr lang="nb-NO" smtClean="0"/>
              <a:pPr/>
              <a:t>21.11.2017</a:t>
            </a:fld>
            <a:endParaRPr lang="nb-NO"/>
          </a:p>
        </p:txBody>
      </p:sp>
      <p:sp>
        <p:nvSpPr>
          <p:cNvPr id="5" name="Plassholder for bunntekst 4"/>
          <p:cNvSpPr>
            <a:spLocks noGrp="1"/>
          </p:cNvSpPr>
          <p:nvPr>
            <p:ph type="ftr" sz="quarter" idx="11"/>
          </p:nvPr>
        </p:nvSpPr>
        <p:spPr/>
        <p:txBody>
          <a:bodyPr/>
          <a:lstStyle/>
          <a:p>
            <a:endParaRPr lang="nb-NO"/>
          </a:p>
        </p:txBody>
      </p:sp>
      <p:sp>
        <p:nvSpPr>
          <p:cNvPr id="6" name="Plassholder for lysbildenummer 5"/>
          <p:cNvSpPr>
            <a:spLocks noGrp="1"/>
          </p:cNvSpPr>
          <p:nvPr>
            <p:ph type="sldNum" sz="quarter" idx="12"/>
          </p:nvPr>
        </p:nvSpPr>
        <p:spPr/>
        <p:txBody>
          <a:bodyPr/>
          <a:lstStyle/>
          <a:p>
            <a:fld id="{1A2465AE-8DA6-479E-A1A1-926156FE292D}" type="slidenum">
              <a:rPr lang="nb-NO" smtClean="0"/>
              <a:pPr/>
              <a:t>‹#›</a:t>
            </a:fld>
            <a:endParaRPr lang="nb-NO"/>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p:cNvSpPr>
            <a:spLocks noGrp="1"/>
          </p:cNvSpPr>
          <p:nvPr>
            <p:ph type="title" orient="vert"/>
          </p:nvPr>
        </p:nvSpPr>
        <p:spPr>
          <a:xfrm>
            <a:off x="6629400" y="274638"/>
            <a:ext cx="2057400" cy="5851525"/>
          </a:xfrm>
        </p:spPr>
        <p:txBody>
          <a:bodyPr vert="eaVert"/>
          <a:lstStyle/>
          <a:p>
            <a:r>
              <a:rPr lang="nb-NO"/>
              <a:t>Klikk for å redigere tittelstil</a:t>
            </a:r>
          </a:p>
        </p:txBody>
      </p:sp>
      <p:sp>
        <p:nvSpPr>
          <p:cNvPr id="3" name="Plassholder for loddrett tekst 2"/>
          <p:cNvSpPr>
            <a:spLocks noGrp="1"/>
          </p:cNvSpPr>
          <p:nvPr>
            <p:ph type="body" orient="vert" idx="1"/>
          </p:nvPr>
        </p:nvSpPr>
        <p:spPr>
          <a:xfrm>
            <a:off x="457200" y="274638"/>
            <a:ext cx="6019800" cy="5851525"/>
          </a:xfrm>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p:cNvSpPr>
            <a:spLocks noGrp="1"/>
          </p:cNvSpPr>
          <p:nvPr>
            <p:ph type="dt" sz="half" idx="10"/>
          </p:nvPr>
        </p:nvSpPr>
        <p:spPr/>
        <p:txBody>
          <a:bodyPr/>
          <a:lstStyle/>
          <a:p>
            <a:fld id="{C2011F19-8315-460E-8A7B-42B816EC6D44}" type="datetimeFigureOut">
              <a:rPr lang="nb-NO" smtClean="0"/>
              <a:pPr/>
              <a:t>21.11.2017</a:t>
            </a:fld>
            <a:endParaRPr lang="nb-NO"/>
          </a:p>
        </p:txBody>
      </p:sp>
      <p:sp>
        <p:nvSpPr>
          <p:cNvPr id="5" name="Plassholder for bunntekst 4"/>
          <p:cNvSpPr>
            <a:spLocks noGrp="1"/>
          </p:cNvSpPr>
          <p:nvPr>
            <p:ph type="ftr" sz="quarter" idx="11"/>
          </p:nvPr>
        </p:nvSpPr>
        <p:spPr/>
        <p:txBody>
          <a:bodyPr/>
          <a:lstStyle/>
          <a:p>
            <a:endParaRPr lang="nb-NO"/>
          </a:p>
        </p:txBody>
      </p:sp>
      <p:sp>
        <p:nvSpPr>
          <p:cNvPr id="6" name="Plassholder for lysbildenummer 5"/>
          <p:cNvSpPr>
            <a:spLocks noGrp="1"/>
          </p:cNvSpPr>
          <p:nvPr>
            <p:ph type="sldNum" sz="quarter" idx="12"/>
          </p:nvPr>
        </p:nvSpPr>
        <p:spPr/>
        <p:txBody>
          <a:bodyPr/>
          <a:lstStyle/>
          <a:p>
            <a:fld id="{1A2465AE-8DA6-479E-A1A1-926156FE292D}" type="slidenum">
              <a:rPr lang="nb-NO" smtClean="0"/>
              <a:pPr/>
              <a:t>‹#›</a:t>
            </a:fld>
            <a:endParaRPr lang="nb-NO"/>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tel og innhold">
    <p:spTree>
      <p:nvGrpSpPr>
        <p:cNvPr id="1" name=""/>
        <p:cNvGrpSpPr/>
        <p:nvPr/>
      </p:nvGrpSpPr>
      <p:grpSpPr>
        <a:xfrm>
          <a:off x="0" y="0"/>
          <a:ext cx="0" cy="0"/>
          <a:chOff x="0" y="0"/>
          <a:chExt cx="0" cy="0"/>
        </a:xfrm>
      </p:grpSpPr>
      <p:sp>
        <p:nvSpPr>
          <p:cNvPr id="2" name="Tittel 1"/>
          <p:cNvSpPr>
            <a:spLocks noGrp="1"/>
          </p:cNvSpPr>
          <p:nvPr>
            <p:ph type="title"/>
          </p:nvPr>
        </p:nvSpPr>
        <p:spPr>
          <a:xfrm>
            <a:off x="457200" y="773832"/>
            <a:ext cx="8229600" cy="854968"/>
          </a:xfrm>
        </p:spPr>
        <p:txBody>
          <a:bodyPr/>
          <a:lstStyle/>
          <a:p>
            <a:r>
              <a:rPr lang="nb-NO"/>
              <a:t>Klikk for å redigere tittelstil</a:t>
            </a:r>
          </a:p>
        </p:txBody>
      </p:sp>
      <p:sp>
        <p:nvSpPr>
          <p:cNvPr id="3" name="Plassholder for innhold 2"/>
          <p:cNvSpPr>
            <a:spLocks noGrp="1"/>
          </p:cNvSpPr>
          <p:nvPr>
            <p:ph idx="1"/>
          </p:nvPr>
        </p:nvSpPr>
        <p:spPr>
          <a:xfrm>
            <a:off x="457200" y="1772816"/>
            <a:ext cx="8229600" cy="4353347"/>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p:cNvSpPr>
            <a:spLocks noGrp="1"/>
          </p:cNvSpPr>
          <p:nvPr>
            <p:ph type="dt" sz="half" idx="10"/>
          </p:nvPr>
        </p:nvSpPr>
        <p:spPr/>
        <p:txBody>
          <a:bodyPr/>
          <a:lstStyle/>
          <a:p>
            <a:fld id="{C2011F19-8315-460E-8A7B-42B816EC6D44}" type="datetimeFigureOut">
              <a:rPr lang="nb-NO" smtClean="0"/>
              <a:pPr/>
              <a:t>21.11.2017</a:t>
            </a:fld>
            <a:endParaRPr lang="nb-NO"/>
          </a:p>
        </p:txBody>
      </p:sp>
      <p:sp>
        <p:nvSpPr>
          <p:cNvPr id="5" name="Plassholder for bunntekst 4"/>
          <p:cNvSpPr>
            <a:spLocks noGrp="1"/>
          </p:cNvSpPr>
          <p:nvPr>
            <p:ph type="ftr" sz="quarter" idx="11"/>
          </p:nvPr>
        </p:nvSpPr>
        <p:spPr/>
        <p:txBody>
          <a:bodyPr/>
          <a:lstStyle/>
          <a:p>
            <a:r>
              <a:rPr lang="nb-NO" dirty="0"/>
              <a:t>132nd </a:t>
            </a:r>
            <a:r>
              <a:rPr lang="nb-NO" dirty="0" err="1"/>
              <a:t>Virtual</a:t>
            </a:r>
            <a:r>
              <a:rPr lang="nb-NO" dirty="0"/>
              <a:t> </a:t>
            </a:r>
            <a:r>
              <a:rPr lang="nb-NO" dirty="0" err="1"/>
              <a:t>Wing</a:t>
            </a:r>
            <a:endParaRPr lang="nb-NO" dirty="0"/>
          </a:p>
        </p:txBody>
      </p:sp>
      <p:sp>
        <p:nvSpPr>
          <p:cNvPr id="6" name="Plassholder for lysbildenummer 5"/>
          <p:cNvSpPr>
            <a:spLocks noGrp="1"/>
          </p:cNvSpPr>
          <p:nvPr>
            <p:ph type="sldNum" sz="quarter" idx="12"/>
          </p:nvPr>
        </p:nvSpPr>
        <p:spPr/>
        <p:txBody>
          <a:bodyPr/>
          <a:lstStyle/>
          <a:p>
            <a:fld id="{1A2465AE-8DA6-479E-A1A1-926156FE292D}" type="slidenum">
              <a:rPr lang="nb-NO" smtClean="0"/>
              <a:pPr/>
              <a:t>‹#›</a:t>
            </a:fld>
            <a:endParaRPr lang="nb-NO"/>
          </a:p>
        </p:txBody>
      </p:sp>
      <p:pic>
        <p:nvPicPr>
          <p:cNvPr id="7" name="Bilde 6" descr="PPT template.jpg"/>
          <p:cNvPicPr>
            <a:picLocks noChangeAspect="1"/>
          </p:cNvPicPr>
          <p:nvPr userDrawn="1"/>
        </p:nvPicPr>
        <p:blipFill>
          <a:blip r:embed="rId2" cstate="print"/>
          <a:stretch>
            <a:fillRect/>
          </a:stretch>
        </p:blipFill>
        <p:spPr>
          <a:xfrm>
            <a:off x="0" y="0"/>
            <a:ext cx="9144000" cy="75492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ndelingsoverskrift">
    <p:spTree>
      <p:nvGrpSpPr>
        <p:cNvPr id="1" name=""/>
        <p:cNvGrpSpPr/>
        <p:nvPr/>
      </p:nvGrpSpPr>
      <p:grpSpPr>
        <a:xfrm>
          <a:off x="0" y="0"/>
          <a:ext cx="0" cy="0"/>
          <a:chOff x="0" y="0"/>
          <a:chExt cx="0" cy="0"/>
        </a:xfrm>
      </p:grpSpPr>
      <p:sp>
        <p:nvSpPr>
          <p:cNvPr id="2" name="Tittel 1"/>
          <p:cNvSpPr>
            <a:spLocks noGrp="1"/>
          </p:cNvSpPr>
          <p:nvPr>
            <p:ph type="title"/>
          </p:nvPr>
        </p:nvSpPr>
        <p:spPr>
          <a:xfrm>
            <a:off x="722313" y="4406900"/>
            <a:ext cx="7772400" cy="1362075"/>
          </a:xfrm>
        </p:spPr>
        <p:txBody>
          <a:bodyPr anchor="t"/>
          <a:lstStyle>
            <a:lvl1pPr algn="l">
              <a:defRPr sz="4000" b="1" cap="all"/>
            </a:lvl1pPr>
          </a:lstStyle>
          <a:p>
            <a:r>
              <a:rPr lang="nb-NO"/>
              <a:t>Klikk for å redigere tittelstil</a:t>
            </a:r>
          </a:p>
        </p:txBody>
      </p:sp>
      <p:sp>
        <p:nvSpPr>
          <p:cNvPr id="3" name="Plassholder for tekst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a:t>Klikk for å redigere tekststiler i malen</a:t>
            </a:r>
          </a:p>
        </p:txBody>
      </p:sp>
      <p:sp>
        <p:nvSpPr>
          <p:cNvPr id="4" name="Plassholder for dato 3"/>
          <p:cNvSpPr>
            <a:spLocks noGrp="1"/>
          </p:cNvSpPr>
          <p:nvPr>
            <p:ph type="dt" sz="half" idx="10"/>
          </p:nvPr>
        </p:nvSpPr>
        <p:spPr/>
        <p:txBody>
          <a:bodyPr/>
          <a:lstStyle/>
          <a:p>
            <a:fld id="{C2011F19-8315-460E-8A7B-42B816EC6D44}" type="datetimeFigureOut">
              <a:rPr lang="nb-NO" smtClean="0"/>
              <a:pPr/>
              <a:t>21.11.2017</a:t>
            </a:fld>
            <a:endParaRPr lang="nb-NO"/>
          </a:p>
        </p:txBody>
      </p:sp>
      <p:sp>
        <p:nvSpPr>
          <p:cNvPr id="5" name="Plassholder for bunntekst 4"/>
          <p:cNvSpPr>
            <a:spLocks noGrp="1"/>
          </p:cNvSpPr>
          <p:nvPr>
            <p:ph type="ftr" sz="quarter" idx="11"/>
          </p:nvPr>
        </p:nvSpPr>
        <p:spPr/>
        <p:txBody>
          <a:bodyPr/>
          <a:lstStyle/>
          <a:p>
            <a:endParaRPr lang="nb-NO"/>
          </a:p>
        </p:txBody>
      </p:sp>
      <p:sp>
        <p:nvSpPr>
          <p:cNvPr id="6" name="Plassholder for lysbildenummer 5"/>
          <p:cNvSpPr>
            <a:spLocks noGrp="1"/>
          </p:cNvSpPr>
          <p:nvPr>
            <p:ph type="sldNum" sz="quarter" idx="12"/>
          </p:nvPr>
        </p:nvSpPr>
        <p:spPr/>
        <p:txBody>
          <a:bodyPr/>
          <a:lstStyle/>
          <a:p>
            <a:fld id="{1A2465AE-8DA6-479E-A1A1-926156FE292D}" type="slidenum">
              <a:rPr lang="nb-NO" smtClean="0"/>
              <a:pPr/>
              <a:t>‹#›</a:t>
            </a:fld>
            <a:endParaRPr lang="nb-NO"/>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innhold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innhold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dato 4"/>
          <p:cNvSpPr>
            <a:spLocks noGrp="1"/>
          </p:cNvSpPr>
          <p:nvPr>
            <p:ph type="dt" sz="half" idx="10"/>
          </p:nvPr>
        </p:nvSpPr>
        <p:spPr/>
        <p:txBody>
          <a:bodyPr/>
          <a:lstStyle/>
          <a:p>
            <a:fld id="{C2011F19-8315-460E-8A7B-42B816EC6D44}" type="datetimeFigureOut">
              <a:rPr lang="nb-NO" smtClean="0"/>
              <a:pPr/>
              <a:t>21.11.2017</a:t>
            </a:fld>
            <a:endParaRPr lang="nb-NO"/>
          </a:p>
        </p:txBody>
      </p:sp>
      <p:sp>
        <p:nvSpPr>
          <p:cNvPr id="6" name="Plassholder for bunntekst 5"/>
          <p:cNvSpPr>
            <a:spLocks noGrp="1"/>
          </p:cNvSpPr>
          <p:nvPr>
            <p:ph type="ftr" sz="quarter" idx="11"/>
          </p:nvPr>
        </p:nvSpPr>
        <p:spPr/>
        <p:txBody>
          <a:bodyPr/>
          <a:lstStyle/>
          <a:p>
            <a:endParaRPr lang="nb-NO"/>
          </a:p>
        </p:txBody>
      </p:sp>
      <p:sp>
        <p:nvSpPr>
          <p:cNvPr id="7" name="Plassholder for lysbildenummer 6"/>
          <p:cNvSpPr>
            <a:spLocks noGrp="1"/>
          </p:cNvSpPr>
          <p:nvPr>
            <p:ph type="sldNum" sz="quarter" idx="12"/>
          </p:nvPr>
        </p:nvSpPr>
        <p:spPr/>
        <p:txBody>
          <a:bodyPr/>
          <a:lstStyle/>
          <a:p>
            <a:fld id="{1A2465AE-8DA6-479E-A1A1-926156FE292D}" type="slidenum">
              <a:rPr lang="nb-NO" smtClean="0"/>
              <a:pPr/>
              <a:t>‹#›</a:t>
            </a:fld>
            <a:endParaRPr lang="nb-N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lvl1pPr>
              <a:defRPr/>
            </a:lvl1pPr>
          </a:lstStyle>
          <a:p>
            <a:r>
              <a:rPr lang="nb-NO"/>
              <a:t>Klikk for å redigere tittelstil</a:t>
            </a:r>
          </a:p>
        </p:txBody>
      </p:sp>
      <p:sp>
        <p:nvSpPr>
          <p:cNvPr id="3" name="Plassholder f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4" name="Plassholder for innhol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6" name="Plassholder for innhol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7" name="Plassholder for dato 6"/>
          <p:cNvSpPr>
            <a:spLocks noGrp="1"/>
          </p:cNvSpPr>
          <p:nvPr>
            <p:ph type="dt" sz="half" idx="10"/>
          </p:nvPr>
        </p:nvSpPr>
        <p:spPr/>
        <p:txBody>
          <a:bodyPr/>
          <a:lstStyle/>
          <a:p>
            <a:fld id="{C2011F19-8315-460E-8A7B-42B816EC6D44}" type="datetimeFigureOut">
              <a:rPr lang="nb-NO" smtClean="0"/>
              <a:pPr/>
              <a:t>21.11.2017</a:t>
            </a:fld>
            <a:endParaRPr lang="nb-NO"/>
          </a:p>
        </p:txBody>
      </p:sp>
      <p:sp>
        <p:nvSpPr>
          <p:cNvPr id="8" name="Plassholder for bunntekst 7"/>
          <p:cNvSpPr>
            <a:spLocks noGrp="1"/>
          </p:cNvSpPr>
          <p:nvPr>
            <p:ph type="ftr" sz="quarter" idx="11"/>
          </p:nvPr>
        </p:nvSpPr>
        <p:spPr/>
        <p:txBody>
          <a:bodyPr/>
          <a:lstStyle/>
          <a:p>
            <a:endParaRPr lang="nb-NO"/>
          </a:p>
        </p:txBody>
      </p:sp>
      <p:sp>
        <p:nvSpPr>
          <p:cNvPr id="9" name="Plassholder for lysbildenummer 8"/>
          <p:cNvSpPr>
            <a:spLocks noGrp="1"/>
          </p:cNvSpPr>
          <p:nvPr>
            <p:ph type="sldNum" sz="quarter" idx="12"/>
          </p:nvPr>
        </p:nvSpPr>
        <p:spPr/>
        <p:txBody>
          <a:bodyPr/>
          <a:lstStyle/>
          <a:p>
            <a:fld id="{1A2465AE-8DA6-479E-A1A1-926156FE292D}" type="slidenum">
              <a:rPr lang="nb-NO" smtClean="0"/>
              <a:pPr/>
              <a:t>‹#›</a:t>
            </a:fld>
            <a:endParaRPr lang="nb-N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Bare tittel">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dato 2"/>
          <p:cNvSpPr>
            <a:spLocks noGrp="1"/>
          </p:cNvSpPr>
          <p:nvPr>
            <p:ph type="dt" sz="half" idx="10"/>
          </p:nvPr>
        </p:nvSpPr>
        <p:spPr/>
        <p:txBody>
          <a:bodyPr/>
          <a:lstStyle/>
          <a:p>
            <a:fld id="{C2011F19-8315-460E-8A7B-42B816EC6D44}" type="datetimeFigureOut">
              <a:rPr lang="nb-NO" smtClean="0"/>
              <a:pPr/>
              <a:t>21.11.2017</a:t>
            </a:fld>
            <a:endParaRPr lang="nb-NO"/>
          </a:p>
        </p:txBody>
      </p:sp>
      <p:sp>
        <p:nvSpPr>
          <p:cNvPr id="4" name="Plassholder for bunntekst 3"/>
          <p:cNvSpPr>
            <a:spLocks noGrp="1"/>
          </p:cNvSpPr>
          <p:nvPr>
            <p:ph type="ftr" sz="quarter" idx="11"/>
          </p:nvPr>
        </p:nvSpPr>
        <p:spPr/>
        <p:txBody>
          <a:bodyPr/>
          <a:lstStyle/>
          <a:p>
            <a:endParaRPr lang="nb-NO"/>
          </a:p>
        </p:txBody>
      </p:sp>
      <p:sp>
        <p:nvSpPr>
          <p:cNvPr id="5" name="Plassholder for lysbildenummer 4"/>
          <p:cNvSpPr>
            <a:spLocks noGrp="1"/>
          </p:cNvSpPr>
          <p:nvPr>
            <p:ph type="sldNum" sz="quarter" idx="12"/>
          </p:nvPr>
        </p:nvSpPr>
        <p:spPr/>
        <p:txBody>
          <a:bodyPr/>
          <a:lstStyle/>
          <a:p>
            <a:fld id="{1A2465AE-8DA6-479E-A1A1-926156FE292D}" type="slidenum">
              <a:rPr lang="nb-NO" smtClean="0"/>
              <a:pPr/>
              <a:t>‹#›</a:t>
            </a:fld>
            <a:endParaRPr lang="nb-N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p:cNvSpPr>
            <a:spLocks noGrp="1"/>
          </p:cNvSpPr>
          <p:nvPr>
            <p:ph type="dt" sz="half" idx="10"/>
          </p:nvPr>
        </p:nvSpPr>
        <p:spPr/>
        <p:txBody>
          <a:bodyPr/>
          <a:lstStyle/>
          <a:p>
            <a:fld id="{C2011F19-8315-460E-8A7B-42B816EC6D44}" type="datetimeFigureOut">
              <a:rPr lang="nb-NO" smtClean="0"/>
              <a:pPr/>
              <a:t>21.11.2017</a:t>
            </a:fld>
            <a:endParaRPr lang="nb-NO"/>
          </a:p>
        </p:txBody>
      </p:sp>
      <p:sp>
        <p:nvSpPr>
          <p:cNvPr id="3" name="Plassholder for bunntekst 2"/>
          <p:cNvSpPr>
            <a:spLocks noGrp="1"/>
          </p:cNvSpPr>
          <p:nvPr>
            <p:ph type="ftr" sz="quarter" idx="11"/>
          </p:nvPr>
        </p:nvSpPr>
        <p:spPr/>
        <p:txBody>
          <a:bodyPr/>
          <a:lstStyle/>
          <a:p>
            <a:endParaRPr lang="nb-NO"/>
          </a:p>
        </p:txBody>
      </p:sp>
      <p:sp>
        <p:nvSpPr>
          <p:cNvPr id="4" name="Plassholder for lysbildenummer 3"/>
          <p:cNvSpPr>
            <a:spLocks noGrp="1"/>
          </p:cNvSpPr>
          <p:nvPr>
            <p:ph type="sldNum" sz="quarter" idx="12"/>
          </p:nvPr>
        </p:nvSpPr>
        <p:spPr/>
        <p:txBody>
          <a:bodyPr/>
          <a:lstStyle/>
          <a:p>
            <a:fld id="{1A2465AE-8DA6-479E-A1A1-926156FE292D}" type="slidenum">
              <a:rPr lang="nb-NO" smtClean="0"/>
              <a:pPr/>
              <a:t>‹#›</a:t>
            </a:fld>
            <a:endParaRPr lang="nb-N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p:cNvSpPr>
            <a:spLocks noGrp="1"/>
          </p:cNvSpPr>
          <p:nvPr>
            <p:ph type="title"/>
          </p:nvPr>
        </p:nvSpPr>
        <p:spPr>
          <a:xfrm>
            <a:off x="457200" y="273050"/>
            <a:ext cx="3008313" cy="1162050"/>
          </a:xfrm>
        </p:spPr>
        <p:txBody>
          <a:bodyPr anchor="b"/>
          <a:lstStyle>
            <a:lvl1pPr algn="l">
              <a:defRPr sz="2000" b="1"/>
            </a:lvl1pPr>
          </a:lstStyle>
          <a:p>
            <a:r>
              <a:rPr lang="nb-NO"/>
              <a:t>Klikk for å redigere tittelstil</a:t>
            </a:r>
          </a:p>
        </p:txBody>
      </p:sp>
      <p:sp>
        <p:nvSpPr>
          <p:cNvPr id="3" name="Plassholder for innhol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Klikk for å redigere tekststiler i malen</a:t>
            </a:r>
          </a:p>
        </p:txBody>
      </p:sp>
      <p:sp>
        <p:nvSpPr>
          <p:cNvPr id="5" name="Plassholder for dato 4"/>
          <p:cNvSpPr>
            <a:spLocks noGrp="1"/>
          </p:cNvSpPr>
          <p:nvPr>
            <p:ph type="dt" sz="half" idx="10"/>
          </p:nvPr>
        </p:nvSpPr>
        <p:spPr/>
        <p:txBody>
          <a:bodyPr/>
          <a:lstStyle/>
          <a:p>
            <a:fld id="{C2011F19-8315-460E-8A7B-42B816EC6D44}" type="datetimeFigureOut">
              <a:rPr lang="nb-NO" smtClean="0"/>
              <a:pPr/>
              <a:t>21.11.2017</a:t>
            </a:fld>
            <a:endParaRPr lang="nb-NO"/>
          </a:p>
        </p:txBody>
      </p:sp>
      <p:sp>
        <p:nvSpPr>
          <p:cNvPr id="6" name="Plassholder for bunntekst 5"/>
          <p:cNvSpPr>
            <a:spLocks noGrp="1"/>
          </p:cNvSpPr>
          <p:nvPr>
            <p:ph type="ftr" sz="quarter" idx="11"/>
          </p:nvPr>
        </p:nvSpPr>
        <p:spPr/>
        <p:txBody>
          <a:bodyPr/>
          <a:lstStyle/>
          <a:p>
            <a:endParaRPr lang="nb-NO"/>
          </a:p>
        </p:txBody>
      </p:sp>
      <p:sp>
        <p:nvSpPr>
          <p:cNvPr id="7" name="Plassholder for lysbildenummer 6"/>
          <p:cNvSpPr>
            <a:spLocks noGrp="1"/>
          </p:cNvSpPr>
          <p:nvPr>
            <p:ph type="sldNum" sz="quarter" idx="12"/>
          </p:nvPr>
        </p:nvSpPr>
        <p:spPr/>
        <p:txBody>
          <a:bodyPr/>
          <a:lstStyle/>
          <a:p>
            <a:fld id="{1A2465AE-8DA6-479E-A1A1-926156FE292D}" type="slidenum">
              <a:rPr lang="nb-NO" smtClean="0"/>
              <a:pPr/>
              <a:t>‹#›</a:t>
            </a:fld>
            <a:endParaRPr lang="nb-N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p:cNvSpPr>
            <a:spLocks noGrp="1"/>
          </p:cNvSpPr>
          <p:nvPr>
            <p:ph type="title"/>
          </p:nvPr>
        </p:nvSpPr>
        <p:spPr>
          <a:xfrm>
            <a:off x="1792288" y="4800600"/>
            <a:ext cx="5486400" cy="566738"/>
          </a:xfrm>
        </p:spPr>
        <p:txBody>
          <a:bodyPr anchor="b"/>
          <a:lstStyle>
            <a:lvl1pPr algn="l">
              <a:defRPr sz="2000" b="1"/>
            </a:lvl1pPr>
          </a:lstStyle>
          <a:p>
            <a:r>
              <a:rPr lang="nb-NO"/>
              <a:t>Klikk for å redigere tittelstil</a:t>
            </a:r>
          </a:p>
        </p:txBody>
      </p:sp>
      <p:sp>
        <p:nvSpPr>
          <p:cNvPr id="3" name="Plassholder for bild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Plassholder f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Klikk for å redigere tekststiler i malen</a:t>
            </a:r>
          </a:p>
        </p:txBody>
      </p:sp>
      <p:sp>
        <p:nvSpPr>
          <p:cNvPr id="5" name="Plassholder for dato 4"/>
          <p:cNvSpPr>
            <a:spLocks noGrp="1"/>
          </p:cNvSpPr>
          <p:nvPr>
            <p:ph type="dt" sz="half" idx="10"/>
          </p:nvPr>
        </p:nvSpPr>
        <p:spPr/>
        <p:txBody>
          <a:bodyPr/>
          <a:lstStyle/>
          <a:p>
            <a:fld id="{C2011F19-8315-460E-8A7B-42B816EC6D44}" type="datetimeFigureOut">
              <a:rPr lang="nb-NO" smtClean="0"/>
              <a:pPr/>
              <a:t>21.11.2017</a:t>
            </a:fld>
            <a:endParaRPr lang="nb-NO"/>
          </a:p>
        </p:txBody>
      </p:sp>
      <p:sp>
        <p:nvSpPr>
          <p:cNvPr id="6" name="Plassholder for bunntekst 5"/>
          <p:cNvSpPr>
            <a:spLocks noGrp="1"/>
          </p:cNvSpPr>
          <p:nvPr>
            <p:ph type="ftr" sz="quarter" idx="11"/>
          </p:nvPr>
        </p:nvSpPr>
        <p:spPr/>
        <p:txBody>
          <a:bodyPr/>
          <a:lstStyle/>
          <a:p>
            <a:endParaRPr lang="nb-NO"/>
          </a:p>
        </p:txBody>
      </p:sp>
      <p:sp>
        <p:nvSpPr>
          <p:cNvPr id="7" name="Plassholder for lysbildenummer 6"/>
          <p:cNvSpPr>
            <a:spLocks noGrp="1"/>
          </p:cNvSpPr>
          <p:nvPr>
            <p:ph type="sldNum" sz="quarter" idx="12"/>
          </p:nvPr>
        </p:nvSpPr>
        <p:spPr/>
        <p:txBody>
          <a:bodyPr/>
          <a:lstStyle/>
          <a:p>
            <a:fld id="{1A2465AE-8DA6-479E-A1A1-926156FE292D}" type="slidenum">
              <a:rPr lang="nb-NO" smtClean="0"/>
              <a:pPr/>
              <a:t>‹#›</a:t>
            </a:fld>
            <a:endParaRPr lang="nb-N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alphaModFix amt="10000"/>
            <a:lum/>
          </a:blip>
          <a:srcRect/>
          <a:stretch>
            <a:fillRect l="23000" t="16000" r="24000" b="11000"/>
          </a:stretch>
        </a:blipFill>
        <a:effectLst/>
      </p:bgPr>
    </p:bg>
    <p:spTree>
      <p:nvGrpSpPr>
        <p:cNvPr id="1" name=""/>
        <p:cNvGrpSpPr/>
        <p:nvPr/>
      </p:nvGrpSpPr>
      <p:grpSpPr>
        <a:xfrm>
          <a:off x="0" y="0"/>
          <a:ext cx="0" cy="0"/>
          <a:chOff x="0" y="0"/>
          <a:chExt cx="0" cy="0"/>
        </a:xfrm>
      </p:grpSpPr>
      <p:sp>
        <p:nvSpPr>
          <p:cNvPr id="2" name="Plassholder for tittel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nb-NO"/>
              <a:t>Klikk for å redigere tittelstil</a:t>
            </a:r>
          </a:p>
        </p:txBody>
      </p:sp>
      <p:sp>
        <p:nvSpPr>
          <p:cNvPr id="3" name="Plassholder for tekst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011F19-8315-460E-8A7B-42B816EC6D44}" type="datetimeFigureOut">
              <a:rPr lang="nb-NO" smtClean="0"/>
              <a:pPr/>
              <a:t>21.11.2017</a:t>
            </a:fld>
            <a:endParaRPr lang="nb-NO"/>
          </a:p>
        </p:txBody>
      </p:sp>
      <p:sp>
        <p:nvSpPr>
          <p:cNvPr id="5" name="Plassholder for bunntekst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b-NO"/>
          </a:p>
        </p:txBody>
      </p:sp>
      <p:sp>
        <p:nvSpPr>
          <p:cNvPr id="6" name="Plassholder for lysbilde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2465AE-8DA6-479E-A1A1-926156FE292D}" type="slidenum">
              <a:rPr lang="nb-NO" smtClean="0"/>
              <a:pPr/>
              <a:t>‹#›</a:t>
            </a:fld>
            <a:endParaRPr lang="nb-NO"/>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8.w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dropbox.com/s/syrj93o7yga4xev/132%20Mirage2000%20Presets.pdf?dl=0" TargetMode="External"/><Relationship Id="rId2" Type="http://schemas.openxmlformats.org/officeDocument/2006/relationships/hyperlink" Target="http://132virtualwing.org/index.php/page/freqlis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ctrTitle"/>
          </p:nvPr>
        </p:nvSpPr>
        <p:spPr/>
        <p:txBody>
          <a:bodyPr/>
          <a:lstStyle/>
          <a:p>
            <a:r>
              <a:rPr lang="en-US" noProof="0" dirty="0"/>
              <a:t>132-TRP-765-COM-01</a:t>
            </a:r>
          </a:p>
        </p:txBody>
      </p:sp>
      <p:sp>
        <p:nvSpPr>
          <p:cNvPr id="5" name="Undertittel 2"/>
          <p:cNvSpPr txBox="1">
            <a:spLocks/>
          </p:cNvSpPr>
          <p:nvPr/>
        </p:nvSpPr>
        <p:spPr>
          <a:xfrm>
            <a:off x="1403648" y="2132856"/>
            <a:ext cx="6400800" cy="3456384"/>
          </a:xfrm>
          <a:prstGeom prst="rect">
            <a:avLst/>
          </a:prstGeom>
        </p:spPr>
        <p:txBody>
          <a:bodyPr vert="horz" lIns="91440" tIns="45720" rIns="91440" bIns="45720" rtlCol="0">
            <a:normAutofit fontScale="47500" lnSpcReduction="20000"/>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4500" b="0" i="0" u="none" strike="noStrike" kern="1200" cap="none" spc="0" normalizeH="0" baseline="0" noProof="0" dirty="0">
                <a:ln>
                  <a:noFill/>
                </a:ln>
                <a:solidFill>
                  <a:schemeClr val="tx1"/>
                </a:solidFill>
                <a:effectLst/>
                <a:uLnTx/>
                <a:uFillTx/>
              </a:rPr>
              <a:t>COMMUNICATIONS-01</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4500" b="0" i="0" u="none" strike="noStrike" kern="1200" cap="none" spc="0" normalizeH="0" baseline="0" noProof="0" dirty="0">
              <a:ln>
                <a:noFill/>
              </a:ln>
              <a:solidFill>
                <a:schemeClr val="tx1"/>
              </a:solidFill>
              <a:effectLst/>
              <a:uLnTx/>
              <a:uFillTx/>
            </a:endParaRPr>
          </a:p>
          <a:p>
            <a:pPr lvl="0" algn="ctr">
              <a:spcBef>
                <a:spcPct val="20000"/>
              </a:spcBef>
              <a:defRPr/>
            </a:pPr>
            <a:r>
              <a:rPr lang="en-US" sz="4500" dirty="0"/>
              <a:t>Communication – the 132</a:t>
            </a:r>
            <a:r>
              <a:rPr lang="en-US" sz="4500" baseline="30000" dirty="0"/>
              <a:t>nd</a:t>
            </a:r>
            <a:r>
              <a:rPr lang="en-US" sz="4500" dirty="0"/>
              <a:t> way</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lang="en-US" sz="4500" dirty="0"/>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200" b="1" i="0" u="none" strike="noStrike" kern="1200" cap="none" spc="0" normalizeH="0" baseline="0" noProof="0" dirty="0">
                <a:ln>
                  <a:noFill/>
                </a:ln>
                <a:solidFill>
                  <a:schemeClr val="tx1"/>
                </a:solidFill>
                <a:effectLst/>
                <a:uLnTx/>
                <a:uFillTx/>
              </a:rPr>
              <a:t>Reference: </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3200" dirty="0"/>
              <a:t>765th</a:t>
            </a:r>
            <a:r>
              <a:rPr kumimoji="0" lang="en-US" sz="3200" b="0" i="0" u="none" strike="noStrike" kern="1200" cap="none" spc="0" normalizeH="0" baseline="0" noProof="0" dirty="0">
                <a:ln>
                  <a:noFill/>
                </a:ln>
                <a:solidFill>
                  <a:schemeClr val="tx1"/>
                </a:solidFill>
                <a:effectLst/>
                <a:uLnTx/>
                <a:uFillTx/>
              </a:rPr>
              <a:t> </a:t>
            </a:r>
            <a:r>
              <a:rPr kumimoji="0" lang="en-US" sz="3200" b="0" i="0" u="none" strike="noStrike" kern="1200" cap="none" spc="0" normalizeH="0" baseline="0" noProof="0" dirty="0" smtClean="0">
                <a:ln>
                  <a:noFill/>
                </a:ln>
                <a:solidFill>
                  <a:schemeClr val="tx1"/>
                </a:solidFill>
                <a:effectLst/>
                <a:uLnTx/>
                <a:uFillTx/>
              </a:rPr>
              <a:t>SOP</a:t>
            </a:r>
          </a:p>
          <a:p>
            <a:pPr algn="ctr">
              <a:spcBef>
                <a:spcPct val="20000"/>
              </a:spcBef>
              <a:defRPr/>
            </a:pPr>
            <a:r>
              <a:rPr lang="en-US" sz="3200" dirty="0"/>
              <a:t>176th </a:t>
            </a:r>
            <a:r>
              <a:rPr lang="en-US" sz="3200" dirty="0" smtClean="0"/>
              <a:t>SOP</a:t>
            </a:r>
            <a:endParaRPr kumimoji="0" lang="en-US" sz="3200" b="0" i="0" u="none" strike="noStrike" kern="1200" cap="none" spc="0" normalizeH="0" baseline="0" noProof="0" dirty="0">
              <a:ln>
                <a:noFill/>
              </a:ln>
              <a:solidFill>
                <a:schemeClr val="tx1"/>
              </a:solidFill>
              <a:effectLst/>
              <a:uLnTx/>
              <a:uFillTx/>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200" b="0" i="0" u="none" strike="noStrike" kern="1200" cap="none" spc="0" normalizeH="0" baseline="0" noProof="0" dirty="0">
                <a:ln>
                  <a:noFill/>
                </a:ln>
                <a:solidFill>
                  <a:schemeClr val="tx1"/>
                </a:solidFill>
                <a:effectLst/>
                <a:uLnTx/>
                <a:uFillTx/>
              </a:rPr>
              <a:t>132nd Virtual Wing Frequency chart</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3200" dirty="0"/>
              <a:t>Ground &amp; Visual Approach Charts</a:t>
            </a:r>
            <a:endParaRPr kumimoji="0" lang="en-US" sz="3200" b="0" i="0" u="none" strike="noStrike" kern="1200" cap="none" spc="0" normalizeH="0" baseline="0" noProof="0" dirty="0">
              <a:ln>
                <a:noFill/>
              </a:ln>
              <a:solidFill>
                <a:schemeClr val="tx1"/>
              </a:solidFill>
              <a:effectLst/>
              <a:uLnTx/>
              <a:uFillTx/>
            </a:endParaRPr>
          </a:p>
          <a:p>
            <a:pPr algn="ctr">
              <a:spcBef>
                <a:spcPct val="20000"/>
              </a:spcBef>
            </a:pPr>
            <a:r>
              <a:rPr lang="en-US" sz="3300" dirty="0" smtClean="0"/>
              <a:t>M2000C </a:t>
            </a:r>
            <a:r>
              <a:rPr lang="en-US" sz="3300" dirty="0"/>
              <a:t>Flight </a:t>
            </a:r>
            <a:r>
              <a:rPr lang="en-US" sz="3300" dirty="0" smtClean="0"/>
              <a:t>Manual</a:t>
            </a:r>
            <a:endParaRPr lang="en-US" sz="3300" dirty="0"/>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lang="en-US" sz="3300" dirty="0"/>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3200" b="0" i="0" u="none" strike="noStrike" kern="1200" cap="none" spc="0" normalizeH="0" baseline="0" noProof="0" dirty="0">
              <a:ln>
                <a:noFill/>
              </a:ln>
              <a:solidFill>
                <a:schemeClr val="tx1"/>
              </a:solidFill>
              <a:effectLst/>
              <a:uLnTx/>
              <a:uFillTx/>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500" b="0" i="0" u="none" strike="noStrike" kern="1200" cap="none" spc="0" normalizeH="0" baseline="0" noProof="0" dirty="0">
                <a:ln>
                  <a:noFill/>
                </a:ln>
                <a:solidFill>
                  <a:schemeClr val="tx1"/>
                </a:solidFill>
                <a:effectLst/>
                <a:uLnTx/>
                <a:uFillTx/>
              </a:rPr>
              <a:t>2017-19-10: Version </a:t>
            </a:r>
            <a:r>
              <a:rPr lang="en-US" sz="2500" dirty="0"/>
              <a:t>1</a:t>
            </a:r>
            <a:r>
              <a:rPr kumimoji="0" lang="en-US" sz="2500" b="0" i="0" u="none" strike="noStrike" kern="1200" cap="none" spc="0" normalizeH="0" baseline="0" noProof="0" dirty="0">
                <a:ln>
                  <a:noFill/>
                </a:ln>
                <a:solidFill>
                  <a:schemeClr val="tx1"/>
                </a:solidFill>
                <a:effectLst/>
                <a:uLnTx/>
                <a:uFillTx/>
              </a:rPr>
              <a:t>.0</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normAutofit/>
          </a:bodyPr>
          <a:lstStyle/>
          <a:p>
            <a:r>
              <a:rPr lang="en-US" noProof="0" dirty="0"/>
              <a:t>Powering Up</a:t>
            </a:r>
          </a:p>
        </p:txBody>
      </p:sp>
      <p:sp>
        <p:nvSpPr>
          <p:cNvPr id="3" name="Plassholder for innhold 2"/>
          <p:cNvSpPr>
            <a:spLocks noGrp="1"/>
          </p:cNvSpPr>
          <p:nvPr>
            <p:ph idx="1"/>
          </p:nvPr>
        </p:nvSpPr>
        <p:spPr>
          <a:xfrm>
            <a:off x="467544" y="1772816"/>
            <a:ext cx="8219256" cy="4680520"/>
          </a:xfrm>
        </p:spPr>
        <p:txBody>
          <a:bodyPr>
            <a:noAutofit/>
          </a:bodyPr>
          <a:lstStyle/>
          <a:p>
            <a:pPr marL="0" indent="0">
              <a:buNone/>
            </a:pPr>
            <a:r>
              <a:rPr lang="en-US" sz="2000" noProof="0" dirty="0"/>
              <a:t>Once in cockpit, referred to as “In Pit”:</a:t>
            </a:r>
          </a:p>
          <a:p>
            <a:r>
              <a:rPr lang="en-US" sz="1800" noProof="0" dirty="0"/>
              <a:t>Connect ground power</a:t>
            </a:r>
          </a:p>
          <a:p>
            <a:r>
              <a:rPr lang="en-US" sz="1800" dirty="0"/>
              <a:t>Turn on Battery Switch to Marche/ON</a:t>
            </a:r>
            <a:endParaRPr lang="en-US" sz="2000" dirty="0"/>
          </a:p>
          <a:p>
            <a:pPr lvl="1"/>
            <a:r>
              <a:rPr lang="en-US" sz="1400" noProof="0" dirty="0"/>
              <a:t>This ensures power to the radios and aircraft lights</a:t>
            </a:r>
          </a:p>
          <a:p>
            <a:r>
              <a:rPr lang="en-US" sz="1800" noProof="0" dirty="0"/>
              <a:t>Set lights according to SOP (or as briefed):</a:t>
            </a:r>
          </a:p>
          <a:p>
            <a:pPr lvl="1"/>
            <a:r>
              <a:rPr lang="en-US" sz="1400" noProof="0" dirty="0"/>
              <a:t>TAXI/Landing lights OFF</a:t>
            </a:r>
          </a:p>
          <a:p>
            <a:pPr lvl="1"/>
            <a:r>
              <a:rPr lang="en-US" sz="1400" dirty="0"/>
              <a:t>Anti- Collision lights OFF</a:t>
            </a:r>
            <a:endParaRPr lang="en-US" sz="1400" noProof="0" dirty="0"/>
          </a:p>
          <a:p>
            <a:pPr lvl="1"/>
            <a:r>
              <a:rPr lang="en-US" sz="1400" noProof="0" dirty="0"/>
              <a:t>NAV lights ON</a:t>
            </a:r>
          </a:p>
          <a:p>
            <a:pPr lvl="1"/>
            <a:r>
              <a:rPr lang="en-US" sz="1400" dirty="0"/>
              <a:t>Formation lights as briefed</a:t>
            </a:r>
          </a:p>
          <a:p>
            <a:r>
              <a:rPr lang="en-US" sz="1800" dirty="0"/>
              <a:t>Power up all radios and set frequency:</a:t>
            </a:r>
          </a:p>
          <a:p>
            <a:pPr lvl="1"/>
            <a:r>
              <a:rPr lang="en-US" sz="1400" dirty="0">
                <a:solidFill>
                  <a:schemeClr val="accent2"/>
                </a:solidFill>
              </a:rPr>
              <a:t>FRONT mode selector to “M”</a:t>
            </a:r>
          </a:p>
          <a:p>
            <a:pPr lvl="1"/>
            <a:r>
              <a:rPr lang="en-US" sz="1400" dirty="0">
                <a:solidFill>
                  <a:schemeClr val="accent2"/>
                </a:solidFill>
              </a:rPr>
              <a:t>FRONT preset selector to preset as briefed</a:t>
            </a:r>
          </a:p>
          <a:p>
            <a:pPr lvl="1"/>
            <a:r>
              <a:rPr lang="en-US" sz="1400" dirty="0">
                <a:solidFill>
                  <a:schemeClr val="accent3">
                    <a:lumMod val="50000"/>
                  </a:schemeClr>
                </a:solidFill>
              </a:rPr>
              <a:t>AFT mode selector to “PoL+G”</a:t>
            </a:r>
          </a:p>
          <a:p>
            <a:pPr lvl="1"/>
            <a:r>
              <a:rPr lang="en-US" sz="1400" dirty="0">
                <a:solidFill>
                  <a:schemeClr val="accent3">
                    <a:lumMod val="50000"/>
                  </a:schemeClr>
                </a:solidFill>
              </a:rPr>
              <a:t>AFT preset selector to preset 01 unless otherwise briefed</a:t>
            </a:r>
          </a:p>
          <a:p>
            <a:pPr lvl="1"/>
            <a:r>
              <a:rPr lang="en-US" sz="1400" dirty="0">
                <a:solidFill>
                  <a:schemeClr val="accent3">
                    <a:lumMod val="50000"/>
                  </a:schemeClr>
                </a:solidFill>
              </a:rPr>
              <a:t>Check in with Flight Lead (see next slide)</a:t>
            </a:r>
          </a:p>
          <a:p>
            <a:r>
              <a:rPr lang="en-US" sz="1800" dirty="0"/>
              <a:t>Load weapons and countermeasures as briefed</a:t>
            </a:r>
          </a:p>
          <a:p>
            <a:r>
              <a:rPr lang="en-US" sz="1800" dirty="0"/>
              <a:t>Set up your INS and start alignment – Program waypoints and prepare for start-up</a:t>
            </a:r>
          </a:p>
          <a:p>
            <a:endParaRPr lang="en-US" sz="2000" noProof="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Communicating the 132</a:t>
            </a:r>
            <a:r>
              <a:rPr lang="en-US" baseline="30000" dirty="0" smtClean="0"/>
              <a:t>nd</a:t>
            </a:r>
            <a:r>
              <a:rPr lang="en-US" dirty="0" smtClean="0"/>
              <a:t> way</a:t>
            </a:r>
            <a:endParaRPr lang="en-US" dirty="0"/>
          </a:p>
        </p:txBody>
      </p:sp>
      <p:sp>
        <p:nvSpPr>
          <p:cNvPr id="5" name="Text Placeholder 4"/>
          <p:cNvSpPr>
            <a:spLocks noGrp="1"/>
          </p:cNvSpPr>
          <p:nvPr>
            <p:ph type="body" idx="1"/>
          </p:nvPr>
        </p:nvSpPr>
        <p:spPr/>
        <p:txBody>
          <a:bodyPr/>
          <a:lstStyle/>
          <a:p>
            <a:r>
              <a:rPr lang="en-US" dirty="0" smtClean="0"/>
              <a:t>132-TRP-765-COM-01</a:t>
            </a:r>
            <a:endParaRPr lang="en-US" dirty="0"/>
          </a:p>
        </p:txBody>
      </p:sp>
    </p:spTree>
    <p:extLst>
      <p:ext uri="{BB962C8B-B14F-4D97-AF65-F5344CB8AC3E}">
        <p14:creationId xmlns:p14="http://schemas.microsoft.com/office/powerpoint/2010/main" val="23828037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20000"/>
          </a:bodyPr>
          <a:lstStyle/>
          <a:p>
            <a:pPr marL="0" indent="0" algn="ctr">
              <a:buNone/>
            </a:pPr>
            <a:r>
              <a:rPr lang="en-US" sz="3900" dirty="0" smtClean="0"/>
              <a:t>Radio communication is vital to ensure coordination and mission success</a:t>
            </a:r>
          </a:p>
          <a:p>
            <a:pPr marL="0" indent="0">
              <a:buNone/>
            </a:pPr>
            <a:endParaRPr lang="en-US" dirty="0" smtClean="0"/>
          </a:p>
          <a:p>
            <a:pPr marL="0" indent="0">
              <a:buNone/>
            </a:pPr>
            <a:r>
              <a:rPr lang="en-US" sz="2400" b="1" dirty="0" smtClean="0"/>
              <a:t>Radio communication will have one of three purposes:</a:t>
            </a:r>
          </a:p>
          <a:p>
            <a:pPr>
              <a:buFontTx/>
              <a:buChar char="-"/>
            </a:pPr>
            <a:r>
              <a:rPr lang="en-US" sz="2400" dirty="0" smtClean="0"/>
              <a:t>Ask for clearance(s)</a:t>
            </a:r>
          </a:p>
          <a:p>
            <a:pPr>
              <a:buFontTx/>
              <a:buChar char="-"/>
            </a:pPr>
            <a:r>
              <a:rPr lang="en-US" sz="2400" dirty="0" smtClean="0"/>
              <a:t>Give instructions</a:t>
            </a:r>
          </a:p>
          <a:p>
            <a:pPr>
              <a:buFontTx/>
              <a:buChar char="-"/>
            </a:pPr>
            <a:r>
              <a:rPr lang="en-US" sz="2400" dirty="0" smtClean="0"/>
              <a:t>Receive Instructions</a:t>
            </a:r>
          </a:p>
          <a:p>
            <a:pPr>
              <a:buFontTx/>
              <a:buChar char="-"/>
            </a:pPr>
            <a:endParaRPr lang="en-US" sz="2400" dirty="0"/>
          </a:p>
          <a:p>
            <a:pPr marL="0" indent="0">
              <a:buNone/>
            </a:pPr>
            <a:r>
              <a:rPr lang="en-US" sz="2400" b="1" dirty="0" smtClean="0"/>
              <a:t>Note: </a:t>
            </a:r>
          </a:p>
          <a:p>
            <a:pPr marL="0" indent="0">
              <a:buNone/>
            </a:pPr>
            <a:r>
              <a:rPr lang="en-US" sz="2400" dirty="0" smtClean="0"/>
              <a:t>VHF/UHF Radios are one-way communications only. We want efficient delivery of information by using as few words, in the shortest time possible in order to get our message across while freeing up the radios as much as possible.</a:t>
            </a:r>
            <a:endParaRPr lang="en-US" sz="2400" dirty="0"/>
          </a:p>
        </p:txBody>
      </p:sp>
      <p:sp>
        <p:nvSpPr>
          <p:cNvPr id="2" name="TextBox 1"/>
          <p:cNvSpPr txBox="1"/>
          <p:nvPr/>
        </p:nvSpPr>
        <p:spPr>
          <a:xfrm>
            <a:off x="2019476" y="6237312"/>
            <a:ext cx="5105052" cy="461665"/>
          </a:xfrm>
          <a:prstGeom prst="rect">
            <a:avLst/>
          </a:prstGeom>
          <a:noFill/>
        </p:spPr>
        <p:txBody>
          <a:bodyPr wrap="none" rtlCol="0">
            <a:spAutoFit/>
          </a:bodyPr>
          <a:lstStyle/>
          <a:p>
            <a:pPr algn="ctr"/>
            <a:r>
              <a:rPr lang="nb-NO" sz="2400" i="1" dirty="0" smtClean="0">
                <a:solidFill>
                  <a:schemeClr val="bg1">
                    <a:lumMod val="50000"/>
                  </a:schemeClr>
                </a:solidFill>
              </a:rPr>
              <a:t>AVIATE –&gt; NAVIGATE -&gt; COMMUNICATE</a:t>
            </a:r>
            <a:endParaRPr lang="nb-NO" sz="2400" i="1" dirty="0">
              <a:solidFill>
                <a:schemeClr val="bg1">
                  <a:lumMod val="50000"/>
                </a:schemeClr>
              </a:solidFill>
            </a:endParaRPr>
          </a:p>
        </p:txBody>
      </p:sp>
    </p:spTree>
    <p:extLst>
      <p:ext uri="{BB962C8B-B14F-4D97-AF65-F5344CB8AC3E}">
        <p14:creationId xmlns:p14="http://schemas.microsoft.com/office/powerpoint/2010/main" val="7280992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544" y="1124744"/>
            <a:ext cx="8229600" cy="5400600"/>
          </a:xfrm>
        </p:spPr>
        <p:txBody>
          <a:bodyPr>
            <a:normAutofit lnSpcReduction="10000"/>
          </a:bodyPr>
          <a:lstStyle/>
          <a:p>
            <a:r>
              <a:rPr lang="en-US" sz="2800" b="1" dirty="0" smtClean="0"/>
              <a:t>During a flight, you (or FL) will talk to FOUR agencies...</a:t>
            </a:r>
          </a:p>
          <a:p>
            <a:pPr lvl="1"/>
            <a:r>
              <a:rPr lang="en-US" sz="2400" dirty="0" smtClean="0"/>
              <a:t>GROUND (GND)</a:t>
            </a:r>
          </a:p>
          <a:p>
            <a:pPr lvl="1"/>
            <a:r>
              <a:rPr lang="en-US" sz="2400" dirty="0" smtClean="0"/>
              <a:t>TOWER (TWR)</a:t>
            </a:r>
          </a:p>
          <a:p>
            <a:pPr lvl="1"/>
            <a:r>
              <a:rPr lang="en-US" sz="2400" dirty="0" smtClean="0"/>
              <a:t>APPROACH (APP)</a:t>
            </a:r>
          </a:p>
          <a:p>
            <a:pPr lvl="1"/>
            <a:r>
              <a:rPr lang="en-US" sz="2400" dirty="0" smtClean="0"/>
              <a:t>AWACS (DARKSTAR/MAGIC/CRYSTAL/OVERLORD)</a:t>
            </a:r>
          </a:p>
          <a:p>
            <a:pPr marL="457200" lvl="1" indent="0">
              <a:buNone/>
            </a:pPr>
            <a:endParaRPr lang="en-US" sz="2400" dirty="0" smtClean="0"/>
          </a:p>
          <a:p>
            <a:r>
              <a:rPr lang="en-US" sz="2800" b="1" dirty="0" smtClean="0"/>
              <a:t>…and request FIVE clearances</a:t>
            </a:r>
          </a:p>
          <a:p>
            <a:pPr lvl="1"/>
            <a:r>
              <a:rPr lang="en-US" sz="2400" dirty="0" smtClean="0"/>
              <a:t>GND: Start-up Clearance</a:t>
            </a:r>
          </a:p>
          <a:p>
            <a:pPr lvl="1"/>
            <a:r>
              <a:rPr lang="en-US" sz="2400" dirty="0" smtClean="0"/>
              <a:t>GND: Taxi Clearance</a:t>
            </a:r>
          </a:p>
          <a:p>
            <a:pPr lvl="1"/>
            <a:r>
              <a:rPr lang="en-US" sz="2400" dirty="0" smtClean="0"/>
              <a:t>TWR: Departure Clearance</a:t>
            </a:r>
          </a:p>
          <a:p>
            <a:pPr lvl="1"/>
            <a:r>
              <a:rPr lang="en-US" sz="2400" dirty="0" smtClean="0"/>
              <a:t>AWACS</a:t>
            </a:r>
            <a:r>
              <a:rPr lang="en-US" sz="2400" dirty="0"/>
              <a:t>: Clearance to navigate (as fragged</a:t>
            </a:r>
            <a:r>
              <a:rPr lang="en-US" sz="2400" dirty="0" smtClean="0"/>
              <a:t>)</a:t>
            </a:r>
          </a:p>
          <a:p>
            <a:pPr lvl="1"/>
            <a:r>
              <a:rPr lang="en-US" sz="2400" dirty="0" smtClean="0"/>
              <a:t>TWR: Landing Clearance</a:t>
            </a:r>
          </a:p>
          <a:p>
            <a:endParaRPr lang="en-US" sz="2800" dirty="0"/>
          </a:p>
        </p:txBody>
      </p:sp>
    </p:spTree>
    <p:extLst>
      <p:ext uri="{BB962C8B-B14F-4D97-AF65-F5344CB8AC3E}">
        <p14:creationId xmlns:p14="http://schemas.microsoft.com/office/powerpoint/2010/main" val="25948159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Agencies</a:t>
            </a:r>
            <a:endParaRPr lang="en-US" dirty="0"/>
          </a:p>
        </p:txBody>
      </p:sp>
      <p:sp>
        <p:nvSpPr>
          <p:cNvPr id="3" name="Content Placeholder 2"/>
          <p:cNvSpPr>
            <a:spLocks noGrp="1"/>
          </p:cNvSpPr>
          <p:nvPr>
            <p:ph idx="1"/>
          </p:nvPr>
        </p:nvSpPr>
        <p:spPr/>
        <p:txBody>
          <a:bodyPr>
            <a:normAutofit/>
          </a:bodyPr>
          <a:lstStyle/>
          <a:p>
            <a:r>
              <a:rPr lang="en-US" sz="2400" dirty="0" smtClean="0"/>
              <a:t>The purpose of each agency is to be the controlling authority of a geographical area and its airspace</a:t>
            </a:r>
          </a:p>
          <a:p>
            <a:r>
              <a:rPr lang="en-US" sz="2400" dirty="0" smtClean="0"/>
              <a:t>The agencies provide services and coordination for the flights within their airspace</a:t>
            </a:r>
          </a:p>
          <a:p>
            <a:r>
              <a:rPr lang="en-US" sz="2400" dirty="0" smtClean="0"/>
              <a:t>The illustration on the next slide is taken from the controllers view and shows the four agencies and their geographical responsibilities for Tbilisi-Lochini Airport (UGTB)</a:t>
            </a:r>
            <a:endParaRPr lang="en-US" sz="2400" dirty="0"/>
          </a:p>
        </p:txBody>
      </p:sp>
    </p:spTree>
    <p:extLst>
      <p:ext uri="{BB962C8B-B14F-4D97-AF65-F5344CB8AC3E}">
        <p14:creationId xmlns:p14="http://schemas.microsoft.com/office/powerpoint/2010/main" val="29281810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p:cNvGraphicFramePr>
            <a:graphicFrameLocks noChangeAspect="1"/>
          </p:cNvGraphicFramePr>
          <p:nvPr>
            <p:extLst>
              <p:ext uri="{D42A27DB-BD31-4B8C-83A1-F6EECF244321}">
                <p14:modId xmlns:p14="http://schemas.microsoft.com/office/powerpoint/2010/main" val="2137637628"/>
              </p:ext>
            </p:extLst>
          </p:nvPr>
        </p:nvGraphicFramePr>
        <p:xfrm>
          <a:off x="899592" y="260648"/>
          <a:ext cx="7035215" cy="6328232"/>
        </p:xfrm>
        <a:graphic>
          <a:graphicData uri="http://schemas.openxmlformats.org/presentationml/2006/ole">
            <mc:AlternateContent xmlns:mc="http://schemas.openxmlformats.org/markup-compatibility/2006">
              <mc:Choice xmlns:v="urn:schemas-microsoft-com:vml" Requires="v">
                <p:oleObj spid="_x0000_s1069" name="Image" r:id="rId3" imgW="13028400" imgH="11720520" progId="Photoshop.Image.18">
                  <p:embed/>
                </p:oleObj>
              </mc:Choice>
              <mc:Fallback>
                <p:oleObj name="Image" r:id="rId3" imgW="13028400" imgH="11720520" progId="Photoshop.Image.18">
                  <p:embed/>
                  <p:pic>
                    <p:nvPicPr>
                      <p:cNvPr id="0" name=""/>
                      <p:cNvPicPr/>
                      <p:nvPr/>
                    </p:nvPicPr>
                    <p:blipFill>
                      <a:blip r:embed="rId4"/>
                      <a:stretch>
                        <a:fillRect/>
                      </a:stretch>
                    </p:blipFill>
                    <p:spPr>
                      <a:xfrm>
                        <a:off x="899592" y="260648"/>
                        <a:ext cx="7035215" cy="6328232"/>
                      </a:xfrm>
                      <a:prstGeom prst="rect">
                        <a:avLst/>
                      </a:prstGeom>
                    </p:spPr>
                  </p:pic>
                </p:oleObj>
              </mc:Fallback>
            </mc:AlternateContent>
          </a:graphicData>
        </a:graphic>
      </p:graphicFrame>
      <p:grpSp>
        <p:nvGrpSpPr>
          <p:cNvPr id="8" name="Group 7"/>
          <p:cNvGrpSpPr/>
          <p:nvPr/>
        </p:nvGrpSpPr>
        <p:grpSpPr>
          <a:xfrm>
            <a:off x="4815179" y="3519625"/>
            <a:ext cx="846399" cy="449745"/>
            <a:chOff x="4877729" y="3645024"/>
            <a:chExt cx="846399" cy="449745"/>
          </a:xfrm>
        </p:grpSpPr>
        <p:sp>
          <p:nvSpPr>
            <p:cNvPr id="5" name="Isosceles Triangle 4"/>
            <p:cNvSpPr/>
            <p:nvPr/>
          </p:nvSpPr>
          <p:spPr>
            <a:xfrm rot="14289150">
              <a:off x="4877729" y="3806737"/>
              <a:ext cx="288032" cy="288032"/>
            </a:xfrm>
            <a:prstGeom prst="triangle">
              <a:avLst/>
            </a:prstGeom>
            <a:solidFill>
              <a:schemeClr val="accent5">
                <a:lumMod val="40000"/>
                <a:lumOff val="60000"/>
              </a:schemeClr>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nb-NO"/>
            </a:p>
          </p:txBody>
        </p:sp>
        <p:sp>
          <p:nvSpPr>
            <p:cNvPr id="4" name="Rectangle 3"/>
            <p:cNvSpPr/>
            <p:nvPr/>
          </p:nvSpPr>
          <p:spPr>
            <a:xfrm>
              <a:off x="5076056" y="3645024"/>
              <a:ext cx="648072" cy="360040"/>
            </a:xfrm>
            <a:prstGeom prst="rect">
              <a:avLst/>
            </a:prstGeom>
            <a:solidFill>
              <a:schemeClr val="bg1"/>
            </a:solidFill>
            <a:ln>
              <a:solidFill>
                <a:schemeClr val="accent5">
                  <a:lumMod val="40000"/>
                  <a:lumOff val="60000"/>
                </a:schemeClr>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nb-NO" sz="1400" dirty="0" smtClean="0"/>
                <a:t>GND</a:t>
              </a:r>
              <a:endParaRPr lang="nb-NO" sz="1400" dirty="0"/>
            </a:p>
          </p:txBody>
        </p:sp>
      </p:grpSp>
      <p:grpSp>
        <p:nvGrpSpPr>
          <p:cNvPr id="9" name="Group 8"/>
          <p:cNvGrpSpPr/>
          <p:nvPr/>
        </p:nvGrpSpPr>
        <p:grpSpPr>
          <a:xfrm>
            <a:off x="4590306" y="3069880"/>
            <a:ext cx="846399" cy="449745"/>
            <a:chOff x="4805721" y="2636912"/>
            <a:chExt cx="846399" cy="449745"/>
          </a:xfrm>
        </p:grpSpPr>
        <p:sp>
          <p:nvSpPr>
            <p:cNvPr id="6" name="Isosceles Triangle 5"/>
            <p:cNvSpPr/>
            <p:nvPr/>
          </p:nvSpPr>
          <p:spPr>
            <a:xfrm rot="14289150">
              <a:off x="4805721" y="2798625"/>
              <a:ext cx="288032" cy="288032"/>
            </a:xfrm>
            <a:prstGeom prst="triangle">
              <a:avLst/>
            </a:prstGeom>
            <a:solidFill>
              <a:schemeClr val="accent6"/>
            </a:solidFill>
            <a:ln>
              <a:solidFill>
                <a:schemeClr val="accent6"/>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nb-NO"/>
            </a:p>
          </p:txBody>
        </p:sp>
        <p:sp>
          <p:nvSpPr>
            <p:cNvPr id="7" name="Rectangle 6"/>
            <p:cNvSpPr/>
            <p:nvPr/>
          </p:nvSpPr>
          <p:spPr>
            <a:xfrm>
              <a:off x="5004048" y="2636912"/>
              <a:ext cx="648072" cy="360040"/>
            </a:xfrm>
            <a:prstGeom prst="rect">
              <a:avLst/>
            </a:prstGeom>
            <a:solidFill>
              <a:schemeClr val="bg1"/>
            </a:solidFill>
            <a:ln>
              <a:solidFill>
                <a:schemeClr val="accent6"/>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nb-NO" sz="1400" dirty="0" smtClean="0"/>
                <a:t>TWR</a:t>
              </a:r>
              <a:endParaRPr lang="nb-NO" sz="1400" dirty="0"/>
            </a:p>
          </p:txBody>
        </p:sp>
      </p:grpSp>
      <p:grpSp>
        <p:nvGrpSpPr>
          <p:cNvPr id="10" name="Group 9"/>
          <p:cNvGrpSpPr/>
          <p:nvPr/>
        </p:nvGrpSpPr>
        <p:grpSpPr>
          <a:xfrm>
            <a:off x="2987824" y="2204864"/>
            <a:ext cx="846399" cy="449745"/>
            <a:chOff x="4805721" y="2636912"/>
            <a:chExt cx="846399" cy="449745"/>
          </a:xfrm>
        </p:grpSpPr>
        <p:sp>
          <p:nvSpPr>
            <p:cNvPr id="11" name="Isosceles Triangle 10"/>
            <p:cNvSpPr/>
            <p:nvPr/>
          </p:nvSpPr>
          <p:spPr>
            <a:xfrm rot="14289150">
              <a:off x="4805721" y="2798625"/>
              <a:ext cx="288032" cy="288032"/>
            </a:xfrm>
            <a:prstGeom prst="triangle">
              <a:avLst/>
            </a:prstGeom>
            <a:solidFill>
              <a:srgbClr val="92D050"/>
            </a:solidFill>
            <a:ln>
              <a:solidFill>
                <a:srgbClr val="92D050"/>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nb-NO"/>
            </a:p>
          </p:txBody>
        </p:sp>
        <p:sp>
          <p:nvSpPr>
            <p:cNvPr id="12" name="Rectangle 11"/>
            <p:cNvSpPr/>
            <p:nvPr/>
          </p:nvSpPr>
          <p:spPr>
            <a:xfrm>
              <a:off x="5004048" y="2636912"/>
              <a:ext cx="648072" cy="360040"/>
            </a:xfrm>
            <a:prstGeom prst="rect">
              <a:avLst/>
            </a:prstGeom>
            <a:solidFill>
              <a:schemeClr val="bg1"/>
            </a:solidFill>
            <a:ln>
              <a:solidFill>
                <a:schemeClr val="accent3"/>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nb-NO" sz="1400" dirty="0" smtClean="0"/>
                <a:t>APP</a:t>
              </a:r>
              <a:endParaRPr lang="nb-NO" sz="1400" dirty="0"/>
            </a:p>
          </p:txBody>
        </p:sp>
      </p:grpSp>
      <p:grpSp>
        <p:nvGrpSpPr>
          <p:cNvPr id="13" name="Group 12"/>
          <p:cNvGrpSpPr/>
          <p:nvPr/>
        </p:nvGrpSpPr>
        <p:grpSpPr>
          <a:xfrm>
            <a:off x="1115616" y="1862521"/>
            <a:ext cx="936103" cy="449745"/>
            <a:chOff x="4805721" y="2636912"/>
            <a:chExt cx="936103" cy="449745"/>
          </a:xfrm>
        </p:grpSpPr>
        <p:sp>
          <p:nvSpPr>
            <p:cNvPr id="14" name="Isosceles Triangle 13"/>
            <p:cNvSpPr/>
            <p:nvPr/>
          </p:nvSpPr>
          <p:spPr>
            <a:xfrm rot="14289150">
              <a:off x="4805721" y="2798625"/>
              <a:ext cx="288032" cy="288032"/>
            </a:xfrm>
            <a:prstGeom prst="triangle">
              <a:avLst/>
            </a:prstGeom>
            <a:solidFill>
              <a:srgbClr val="00B0F0"/>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nb-NO"/>
            </a:p>
          </p:txBody>
        </p:sp>
        <p:sp>
          <p:nvSpPr>
            <p:cNvPr id="15" name="Rectangle 14"/>
            <p:cNvSpPr/>
            <p:nvPr/>
          </p:nvSpPr>
          <p:spPr>
            <a:xfrm>
              <a:off x="5004047" y="2636912"/>
              <a:ext cx="737777" cy="360040"/>
            </a:xfrm>
            <a:prstGeom prst="rect">
              <a:avLst/>
            </a:prstGeom>
            <a:solidFill>
              <a:schemeClr val="bg1"/>
            </a:solidFill>
            <a:ln>
              <a:solidFill>
                <a:srgbClr val="00B0F0"/>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nb-NO" sz="1400" dirty="0" smtClean="0"/>
                <a:t>AWACS</a:t>
              </a:r>
              <a:endParaRPr lang="nb-NO" sz="1400" dirty="0"/>
            </a:p>
          </p:txBody>
        </p:sp>
      </p:grpSp>
    </p:spTree>
    <p:extLst>
      <p:ext uri="{BB962C8B-B14F-4D97-AF65-F5344CB8AC3E}">
        <p14:creationId xmlns:p14="http://schemas.microsoft.com/office/powerpoint/2010/main" val="24376038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endParaRPr lang="en-US" b="1" dirty="0" smtClean="0"/>
          </a:p>
          <a:p>
            <a:pPr marL="0" indent="0">
              <a:buNone/>
            </a:pPr>
            <a:r>
              <a:rPr lang="en-US" b="1" dirty="0" smtClean="0"/>
              <a:t>Note: </a:t>
            </a:r>
            <a:br>
              <a:rPr lang="en-US" b="1" dirty="0" smtClean="0"/>
            </a:br>
            <a:r>
              <a:rPr lang="en-US" dirty="0" smtClean="0"/>
              <a:t>For this presentation our call-sign will be </a:t>
            </a:r>
            <a:r>
              <a:rPr lang="en-US" b="1" dirty="0" smtClean="0"/>
              <a:t>JEDI8</a:t>
            </a:r>
            <a:r>
              <a:rPr lang="en-US" dirty="0" smtClean="0"/>
              <a:t> and we will act as a flight of two M2000Cs – JEDI8-1 (Flight-lead) and JEDI8-2 (Wingman)</a:t>
            </a:r>
          </a:p>
          <a:p>
            <a:endParaRPr lang="en-US" dirty="0"/>
          </a:p>
        </p:txBody>
      </p:sp>
    </p:spTree>
    <p:extLst>
      <p:ext uri="{BB962C8B-B14F-4D97-AF65-F5344CB8AC3E}">
        <p14:creationId xmlns:p14="http://schemas.microsoft.com/office/powerpoint/2010/main" val="8421878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endParaRPr lang="en-US" sz="2400" dirty="0" smtClean="0"/>
          </a:p>
          <a:p>
            <a:r>
              <a:rPr lang="en-US" sz="2400" dirty="0" smtClean="0"/>
              <a:t>In the following slides, you should observe certain patterns in the examples provided:</a:t>
            </a:r>
          </a:p>
          <a:p>
            <a:pPr lvl="1"/>
            <a:r>
              <a:rPr lang="en-US" sz="2000" dirty="0" smtClean="0"/>
              <a:t>Communication starts with </a:t>
            </a:r>
          </a:p>
          <a:p>
            <a:pPr lvl="2"/>
            <a:r>
              <a:rPr lang="en-US" sz="1200" i="1" dirty="0" smtClean="0">
                <a:solidFill>
                  <a:schemeClr val="accent2"/>
                </a:solidFill>
              </a:rPr>
              <a:t>«[Station Call-sign], </a:t>
            </a:r>
            <a:r>
              <a:rPr lang="en-US" sz="1200" i="1" dirty="0">
                <a:solidFill>
                  <a:schemeClr val="accent2"/>
                </a:solidFill>
              </a:rPr>
              <a:t>[</a:t>
            </a:r>
            <a:r>
              <a:rPr lang="en-US" sz="1200" i="1" dirty="0" smtClean="0">
                <a:solidFill>
                  <a:schemeClr val="accent2"/>
                </a:solidFill>
              </a:rPr>
              <a:t>Caller Call-sign] &lt;message&gt;»</a:t>
            </a:r>
          </a:p>
          <a:p>
            <a:pPr lvl="1"/>
            <a:r>
              <a:rPr lang="en-US" sz="2000" dirty="0" smtClean="0"/>
              <a:t>The receiving station replies with </a:t>
            </a:r>
          </a:p>
          <a:p>
            <a:pPr lvl="2"/>
            <a:r>
              <a:rPr lang="en-US" sz="1200" i="1" dirty="0" smtClean="0">
                <a:solidFill>
                  <a:schemeClr val="accent2"/>
                </a:solidFill>
              </a:rPr>
              <a:t>«</a:t>
            </a:r>
            <a:r>
              <a:rPr lang="en-US" sz="1200" i="1" dirty="0">
                <a:solidFill>
                  <a:schemeClr val="accent2"/>
                </a:solidFill>
              </a:rPr>
              <a:t>[Caller], [</a:t>
            </a:r>
            <a:r>
              <a:rPr lang="en-US" sz="1200" i="1" dirty="0" smtClean="0">
                <a:solidFill>
                  <a:schemeClr val="accent2"/>
                </a:solidFill>
              </a:rPr>
              <a:t>Station] &lt;message, clearance or instructions&gt;»</a:t>
            </a:r>
          </a:p>
          <a:p>
            <a:pPr lvl="1"/>
            <a:r>
              <a:rPr lang="en-US" sz="2000" dirty="0" smtClean="0"/>
              <a:t>The conversation (usually) ends with the caller acknowledging or reading back what was transmitted</a:t>
            </a:r>
          </a:p>
          <a:p>
            <a:pPr lvl="2"/>
            <a:r>
              <a:rPr lang="en-US" sz="1200" i="1" dirty="0">
                <a:solidFill>
                  <a:schemeClr val="accent2"/>
                </a:solidFill>
              </a:rPr>
              <a:t>«[Station</a:t>
            </a:r>
            <a:r>
              <a:rPr lang="en-US" sz="1200" i="1" dirty="0" smtClean="0">
                <a:solidFill>
                  <a:schemeClr val="accent2"/>
                </a:solidFill>
              </a:rPr>
              <a:t>] - turn left heading 130 [Caller]» or the caller just replies with his call-sign – equivalent to saying COPY, or AFIRM or WILCO depending on the context</a:t>
            </a:r>
            <a:endParaRPr lang="en-US" sz="1200" i="1" dirty="0">
              <a:solidFill>
                <a:schemeClr val="accent2"/>
              </a:solidFill>
            </a:endParaRPr>
          </a:p>
        </p:txBody>
      </p:sp>
    </p:spTree>
    <p:extLst>
      <p:ext uri="{BB962C8B-B14F-4D97-AF65-F5344CB8AC3E}">
        <p14:creationId xmlns:p14="http://schemas.microsoft.com/office/powerpoint/2010/main" val="238530871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80728"/>
            <a:ext cx="8229600" cy="5688632"/>
          </a:xfrm>
        </p:spPr>
        <p:txBody>
          <a:bodyPr>
            <a:normAutofit fontScale="77500" lnSpcReduction="20000"/>
          </a:bodyPr>
          <a:lstStyle/>
          <a:p>
            <a:r>
              <a:rPr lang="en-US" sz="2400" dirty="0" smtClean="0"/>
              <a:t>Communication internal to the flight will be performed on </a:t>
            </a:r>
            <a:r>
              <a:rPr lang="en-US" sz="2400" dirty="0" smtClean="0">
                <a:solidFill>
                  <a:schemeClr val="accent2"/>
                </a:solidFill>
              </a:rPr>
              <a:t>FRONT</a:t>
            </a:r>
          </a:p>
          <a:p>
            <a:pPr lvl="1"/>
            <a:r>
              <a:rPr lang="en-US" sz="1600" dirty="0"/>
              <a:t>Navigation instruction:</a:t>
            </a:r>
          </a:p>
          <a:p>
            <a:pPr lvl="2"/>
            <a:r>
              <a:rPr lang="en-US" sz="1800" i="1" dirty="0">
                <a:solidFill>
                  <a:schemeClr val="accent2"/>
                </a:solidFill>
              </a:rPr>
              <a:t>“JEDI, check left 130”</a:t>
            </a:r>
          </a:p>
          <a:p>
            <a:pPr lvl="2"/>
            <a:r>
              <a:rPr lang="en-US" sz="1800" i="1" dirty="0">
                <a:solidFill>
                  <a:schemeClr val="accent2"/>
                </a:solidFill>
              </a:rPr>
              <a:t>“2” </a:t>
            </a:r>
            <a:r>
              <a:rPr lang="en-US" sz="1800" i="1" dirty="0" smtClean="0">
                <a:solidFill>
                  <a:schemeClr val="accent2"/>
                </a:solidFill>
              </a:rPr>
              <a:t>“3” etc. </a:t>
            </a:r>
            <a:endParaRPr lang="en-US" sz="1800" i="1" dirty="0"/>
          </a:p>
          <a:p>
            <a:pPr lvl="2"/>
            <a:r>
              <a:rPr lang="en-US" sz="1800" dirty="0" smtClean="0"/>
              <a:t>Wingmen </a:t>
            </a:r>
            <a:r>
              <a:rPr lang="en-US" sz="1800" dirty="0"/>
              <a:t>reply in </a:t>
            </a:r>
            <a:r>
              <a:rPr lang="en-US" sz="1800" dirty="0" smtClean="0"/>
              <a:t>sequence, </a:t>
            </a:r>
            <a:r>
              <a:rPr lang="en-US" sz="1800" dirty="0"/>
              <a:t>signaling they are acknowledging the transmission and will </a:t>
            </a:r>
            <a:r>
              <a:rPr lang="en-US" sz="1800" dirty="0" smtClean="0"/>
              <a:t>comply</a:t>
            </a:r>
          </a:p>
          <a:p>
            <a:pPr marL="914400" lvl="2" indent="0">
              <a:buNone/>
            </a:pPr>
            <a:endParaRPr lang="en-US" sz="2400" dirty="0" smtClean="0">
              <a:solidFill>
                <a:schemeClr val="accent2"/>
              </a:solidFill>
            </a:endParaRPr>
          </a:p>
          <a:p>
            <a:r>
              <a:rPr lang="en-US" sz="2400" dirty="0"/>
              <a:t>Communication between flights and agencies are performed on </a:t>
            </a:r>
            <a:r>
              <a:rPr lang="en-US" sz="2400" dirty="0" smtClean="0">
                <a:solidFill>
                  <a:schemeClr val="accent3">
                    <a:lumMod val="50000"/>
                  </a:schemeClr>
                </a:solidFill>
              </a:rPr>
              <a:t>AFT</a:t>
            </a:r>
          </a:p>
          <a:p>
            <a:pPr lvl="1"/>
            <a:r>
              <a:rPr lang="en-US" sz="1800" dirty="0"/>
              <a:t>Clearance or Instructions:</a:t>
            </a:r>
          </a:p>
          <a:p>
            <a:pPr lvl="2"/>
            <a:r>
              <a:rPr lang="en-US" sz="1800" i="1" dirty="0">
                <a:solidFill>
                  <a:schemeClr val="accent3">
                    <a:lumMod val="50000"/>
                  </a:schemeClr>
                </a:solidFill>
              </a:rPr>
              <a:t>“JEDI8, </a:t>
            </a:r>
            <a:r>
              <a:rPr lang="en-US" sz="1800" i="1" dirty="0" smtClean="0">
                <a:solidFill>
                  <a:schemeClr val="accent3">
                    <a:lumMod val="50000"/>
                  </a:schemeClr>
                </a:solidFill>
              </a:rPr>
              <a:t>Tbilisi Approach </a:t>
            </a:r>
            <a:r>
              <a:rPr lang="en-US" sz="1800" i="1" dirty="0">
                <a:solidFill>
                  <a:schemeClr val="accent3">
                    <a:lumMod val="50000"/>
                  </a:schemeClr>
                </a:solidFill>
              </a:rPr>
              <a:t>– Climb to FL250 turn right heading 350”</a:t>
            </a:r>
          </a:p>
          <a:p>
            <a:pPr lvl="2"/>
            <a:r>
              <a:rPr lang="en-US" sz="1800" i="1" dirty="0">
                <a:solidFill>
                  <a:schemeClr val="accent3">
                    <a:lumMod val="50000"/>
                  </a:schemeClr>
                </a:solidFill>
              </a:rPr>
              <a:t>“Climb FL250, right turn 350, JEDI8”</a:t>
            </a:r>
          </a:p>
          <a:p>
            <a:endParaRPr lang="en-US" sz="1600" dirty="0" smtClean="0"/>
          </a:p>
          <a:p>
            <a:r>
              <a:rPr lang="en-US" sz="2100" dirty="0" smtClean="0"/>
              <a:t>Throughout this presentation, you will observe the following procedure taking place every time your flight change AFT frequency</a:t>
            </a:r>
          </a:p>
          <a:p>
            <a:pPr lvl="1"/>
            <a:r>
              <a:rPr lang="en-US" sz="2000" dirty="0" smtClean="0"/>
              <a:t>FL will inform about the frequency change on FRONT:</a:t>
            </a:r>
          </a:p>
          <a:p>
            <a:pPr lvl="2"/>
            <a:r>
              <a:rPr lang="en-US" sz="1800" i="1" dirty="0" smtClean="0">
                <a:solidFill>
                  <a:schemeClr val="accent2"/>
                </a:solidFill>
              </a:rPr>
              <a:t>“JEDI, push AFT 3”</a:t>
            </a:r>
          </a:p>
          <a:p>
            <a:pPr lvl="2"/>
            <a:r>
              <a:rPr lang="en-US" sz="1800" i="1" dirty="0" smtClean="0">
                <a:solidFill>
                  <a:schemeClr val="accent2"/>
                </a:solidFill>
              </a:rPr>
              <a:t>“2” , “3” etc.</a:t>
            </a:r>
            <a:endParaRPr lang="en-US" sz="1800" i="1" dirty="0" smtClean="0"/>
          </a:p>
          <a:p>
            <a:pPr lvl="1"/>
            <a:r>
              <a:rPr lang="en-US" sz="2000" dirty="0" smtClean="0"/>
              <a:t>After the last wingman has checked in, FL will wait a few seconds before asking the flight to check in on AFT, confirming that all member are indeed pushed to the correct frequency:</a:t>
            </a:r>
          </a:p>
          <a:p>
            <a:pPr lvl="2"/>
            <a:r>
              <a:rPr lang="en-US" sz="1800" i="1" dirty="0" smtClean="0">
                <a:solidFill>
                  <a:schemeClr val="accent3">
                    <a:lumMod val="50000"/>
                  </a:schemeClr>
                </a:solidFill>
              </a:rPr>
              <a:t>“JEDI8, check in AFT”</a:t>
            </a:r>
          </a:p>
          <a:p>
            <a:pPr lvl="2"/>
            <a:r>
              <a:rPr lang="en-US" sz="1800" i="1" dirty="0" smtClean="0">
                <a:solidFill>
                  <a:schemeClr val="accent3">
                    <a:lumMod val="50000"/>
                  </a:schemeClr>
                </a:solidFill>
              </a:rPr>
              <a:t>“8-2”, “8-3” etc.</a:t>
            </a:r>
            <a:endParaRPr lang="en-US" sz="1800" i="1" dirty="0" smtClean="0"/>
          </a:p>
          <a:p>
            <a:pPr lvl="1"/>
            <a:r>
              <a:rPr lang="en-US" sz="2000" dirty="0" smtClean="0"/>
              <a:t>Notice how in the last transmission we use our full number in order to not be mistaken for any other FLs wingmen</a:t>
            </a:r>
            <a:r>
              <a:rPr lang="en-US" sz="4000" dirty="0" smtClean="0"/>
              <a:t> </a:t>
            </a:r>
          </a:p>
          <a:p>
            <a:endParaRPr lang="en-US" dirty="0"/>
          </a:p>
        </p:txBody>
      </p:sp>
    </p:spTree>
    <p:extLst>
      <p:ext uri="{BB962C8B-B14F-4D97-AF65-F5344CB8AC3E}">
        <p14:creationId xmlns:p14="http://schemas.microsoft.com/office/powerpoint/2010/main" val="4201189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noProof="0" dirty="0" smtClean="0"/>
              <a:t>Flight’s Internal Coms</a:t>
            </a:r>
            <a:endParaRPr lang="en-US" noProof="0" dirty="0"/>
          </a:p>
        </p:txBody>
      </p:sp>
      <p:sp>
        <p:nvSpPr>
          <p:cNvPr id="3" name="Plassholder for innhold 2"/>
          <p:cNvSpPr>
            <a:spLocks noGrp="1"/>
          </p:cNvSpPr>
          <p:nvPr>
            <p:ph idx="1"/>
          </p:nvPr>
        </p:nvSpPr>
        <p:spPr>
          <a:xfrm>
            <a:off x="457200" y="1556792"/>
            <a:ext cx="8229600" cy="5184576"/>
          </a:xfrm>
        </p:spPr>
        <p:txBody>
          <a:bodyPr>
            <a:noAutofit/>
          </a:bodyPr>
          <a:lstStyle/>
          <a:p>
            <a:pPr marL="0" indent="0">
              <a:buNone/>
            </a:pPr>
            <a:r>
              <a:rPr lang="en-US" sz="2000" noProof="0" dirty="0" smtClean="0"/>
              <a:t>All </a:t>
            </a:r>
            <a:r>
              <a:rPr lang="en-US" sz="2000" dirty="0" smtClean="0"/>
              <a:t>communications internal to the flight is transmitted on </a:t>
            </a:r>
            <a:r>
              <a:rPr lang="en-US" sz="2000" dirty="0" smtClean="0">
                <a:solidFill>
                  <a:schemeClr val="accent2"/>
                </a:solidFill>
              </a:rPr>
              <a:t>FRONT</a:t>
            </a:r>
            <a:r>
              <a:rPr lang="en-US" sz="2000" dirty="0" smtClean="0"/>
              <a:t>.</a:t>
            </a:r>
            <a:r>
              <a:rPr lang="en-US" sz="2000" dirty="0" smtClean="0">
                <a:solidFill>
                  <a:schemeClr val="accent2"/>
                </a:solidFill>
              </a:rPr>
              <a:t> </a:t>
            </a:r>
            <a:r>
              <a:rPr lang="en-US" sz="2000" noProof="0" dirty="0" smtClean="0"/>
              <a:t>Once the flight </a:t>
            </a:r>
            <a:r>
              <a:rPr lang="en-US" sz="2000" noProof="0" dirty="0"/>
              <a:t>is airborne it becomes vital that each member knows where the others </a:t>
            </a:r>
            <a:r>
              <a:rPr lang="en-US" sz="2000" noProof="0" dirty="0" smtClean="0"/>
              <a:t>are. </a:t>
            </a:r>
            <a:r>
              <a:rPr lang="en-US" sz="2000" noProof="0" dirty="0"/>
              <a:t>This is done by </a:t>
            </a:r>
            <a:r>
              <a:rPr lang="en-US" sz="2000" noProof="0" dirty="0" smtClean="0"/>
              <a:t>using specific </a:t>
            </a:r>
            <a:r>
              <a:rPr lang="en-US" sz="2000" noProof="0" dirty="0"/>
              <a:t>words, called Brevity </a:t>
            </a:r>
            <a:r>
              <a:rPr lang="en-US" sz="2000" noProof="0" dirty="0" smtClean="0"/>
              <a:t>codes</a:t>
            </a:r>
            <a:endParaRPr lang="en-US" sz="2000" noProof="0" dirty="0"/>
          </a:p>
          <a:p>
            <a:r>
              <a:rPr lang="en-US" sz="2000" b="1" noProof="0" dirty="0" smtClean="0"/>
              <a:t>Visual</a:t>
            </a:r>
            <a:r>
              <a:rPr lang="en-US" sz="2000" noProof="0" dirty="0" smtClean="0"/>
              <a:t> is called </a:t>
            </a:r>
            <a:r>
              <a:rPr lang="en-US" sz="2000" noProof="0" dirty="0"/>
              <a:t>when you have another aircraft in sight, e.g.;</a:t>
            </a:r>
          </a:p>
          <a:p>
            <a:pPr lvl="1"/>
            <a:r>
              <a:rPr lang="en-US" sz="1600" i="1" noProof="0" dirty="0">
                <a:solidFill>
                  <a:schemeClr val="accent2"/>
                </a:solidFill>
              </a:rPr>
              <a:t>«2, visual on Lead»</a:t>
            </a:r>
          </a:p>
          <a:p>
            <a:pPr lvl="1"/>
            <a:r>
              <a:rPr lang="en-US" sz="1600" i="1" noProof="0" dirty="0">
                <a:solidFill>
                  <a:schemeClr val="accent2"/>
                </a:solidFill>
              </a:rPr>
              <a:t>«2, visual 1 &amp; 3»</a:t>
            </a:r>
          </a:p>
          <a:p>
            <a:pPr lvl="1"/>
            <a:r>
              <a:rPr lang="en-US" sz="1600" i="1" noProof="0" dirty="0">
                <a:solidFill>
                  <a:schemeClr val="accent2"/>
                </a:solidFill>
              </a:rPr>
              <a:t>«2, visual 1, blind 3»</a:t>
            </a:r>
          </a:p>
          <a:p>
            <a:pPr lvl="1"/>
            <a:r>
              <a:rPr lang="en-US" sz="1600" noProof="0" dirty="0"/>
              <a:t>To assist in overall Situational Awareness the visual call can add the location where </a:t>
            </a:r>
            <a:r>
              <a:rPr lang="en-US" sz="1600" noProof="0" dirty="0" smtClean="0"/>
              <a:t>his </a:t>
            </a:r>
            <a:r>
              <a:rPr lang="en-US" sz="1600" noProof="0" dirty="0"/>
              <a:t>other flight will have to look in order to see you, e.g. </a:t>
            </a:r>
            <a:r>
              <a:rPr lang="en-US" sz="1600" noProof="0" dirty="0">
                <a:solidFill>
                  <a:schemeClr val="accent2"/>
                </a:solidFill>
              </a:rPr>
              <a:t>«2 visual on Lead, </a:t>
            </a:r>
            <a:r>
              <a:rPr lang="en-US" sz="1600" noProof="0" dirty="0" smtClean="0">
                <a:solidFill>
                  <a:schemeClr val="accent2"/>
                </a:solidFill>
              </a:rPr>
              <a:t>your </a:t>
            </a:r>
            <a:r>
              <a:rPr lang="en-US" sz="1600" noProof="0" dirty="0">
                <a:solidFill>
                  <a:schemeClr val="accent2"/>
                </a:solidFill>
              </a:rPr>
              <a:t>5 o’clock </a:t>
            </a:r>
            <a:r>
              <a:rPr lang="en-US" sz="1600" noProof="0" dirty="0" smtClean="0">
                <a:solidFill>
                  <a:schemeClr val="accent2"/>
                </a:solidFill>
              </a:rPr>
              <a:t>low»</a:t>
            </a:r>
            <a:r>
              <a:rPr lang="en-US" sz="1600" dirty="0" smtClean="0"/>
              <a:t>. </a:t>
            </a:r>
            <a:r>
              <a:rPr lang="en-US" sz="1600" noProof="0" dirty="0" smtClean="0"/>
              <a:t>FL </a:t>
            </a:r>
            <a:r>
              <a:rPr lang="en-US" sz="1600" noProof="0" dirty="0"/>
              <a:t>now knows he should check his 5 o’clock low to get you </a:t>
            </a:r>
            <a:r>
              <a:rPr lang="en-US" sz="1600" noProof="0" dirty="0" smtClean="0"/>
              <a:t>visual.</a:t>
            </a:r>
            <a:endParaRPr lang="en-US" sz="1600" noProof="0" dirty="0"/>
          </a:p>
          <a:p>
            <a:r>
              <a:rPr lang="en-US" sz="2000" b="1" noProof="0" dirty="0" smtClean="0"/>
              <a:t>Blind</a:t>
            </a:r>
            <a:r>
              <a:rPr lang="en-US" sz="2000" noProof="0" dirty="0" smtClean="0"/>
              <a:t> </a:t>
            </a:r>
            <a:r>
              <a:rPr lang="en-US" sz="2000" noProof="0" dirty="0"/>
              <a:t>is called when you are not visual on another aircraft and you altitude and heading is added to the announcement;</a:t>
            </a:r>
          </a:p>
          <a:p>
            <a:pPr lvl="1"/>
            <a:r>
              <a:rPr lang="en-US" sz="1600" i="1" noProof="0" dirty="0">
                <a:solidFill>
                  <a:schemeClr val="accent2"/>
                </a:solidFill>
              </a:rPr>
              <a:t>«2, blind on Lead, 4100ft heading 020»</a:t>
            </a:r>
          </a:p>
          <a:p>
            <a:pPr lvl="1"/>
            <a:r>
              <a:rPr lang="en-US" sz="1600" i="1" noProof="0" dirty="0">
                <a:solidFill>
                  <a:schemeClr val="accent2"/>
                </a:solidFill>
              </a:rPr>
              <a:t>«2, blind on Lead, FL085 heading 190»</a:t>
            </a:r>
          </a:p>
          <a:p>
            <a:pPr lvl="1"/>
            <a:r>
              <a:rPr lang="en-US" sz="1600" noProof="0" dirty="0"/>
              <a:t>In case of a Blind call the other aircraft </a:t>
            </a:r>
            <a:r>
              <a:rPr lang="en-US" sz="1600" noProof="0" dirty="0" smtClean="0"/>
              <a:t>should reply </a:t>
            </a:r>
            <a:r>
              <a:rPr lang="en-US" sz="1600" noProof="0" dirty="0"/>
              <a:t>immediately with status. If FL is Visual then </a:t>
            </a:r>
            <a:r>
              <a:rPr lang="en-US" sz="1600" noProof="0" dirty="0" smtClean="0"/>
              <a:t>de-confliction </a:t>
            </a:r>
            <a:r>
              <a:rPr lang="en-US" sz="1600" noProof="0" dirty="0"/>
              <a:t>is still maintained. If not then you must recover to level or climbing flight </a:t>
            </a:r>
            <a:r>
              <a:rPr lang="en-US" sz="1600" noProof="0" dirty="0" smtClean="0"/>
              <a:t>immediately</a:t>
            </a:r>
            <a:r>
              <a:rPr lang="en-US" sz="1600" dirty="0"/>
              <a:t> </a:t>
            </a:r>
            <a:r>
              <a:rPr lang="en-US" sz="1600" dirty="0" smtClean="0"/>
              <a:t>in order ensure de-confliction.</a:t>
            </a:r>
            <a:endParaRPr lang="en-US" sz="1600" noProof="0" dirty="0"/>
          </a:p>
        </p:txBody>
      </p:sp>
    </p:spTree>
    <p:extLst>
      <p:ext uri="{BB962C8B-B14F-4D97-AF65-F5344CB8AC3E}">
        <p14:creationId xmlns:p14="http://schemas.microsoft.com/office/powerpoint/2010/main" val="3864879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Desired Learning Objectives</a:t>
            </a:r>
            <a:endParaRPr lang="en-US" noProof="0" dirty="0"/>
          </a:p>
        </p:txBody>
      </p:sp>
      <p:sp>
        <p:nvSpPr>
          <p:cNvPr id="3" name="Plassholder for innhold 2"/>
          <p:cNvSpPr>
            <a:spLocks noGrp="1"/>
          </p:cNvSpPr>
          <p:nvPr>
            <p:ph idx="1"/>
          </p:nvPr>
        </p:nvSpPr>
        <p:spPr>
          <a:xfrm>
            <a:off x="457200" y="1772816"/>
            <a:ext cx="8229600" cy="4968552"/>
          </a:xfrm>
        </p:spPr>
        <p:txBody>
          <a:bodyPr>
            <a:noAutofit/>
          </a:bodyPr>
          <a:lstStyle/>
          <a:p>
            <a:r>
              <a:rPr lang="en-US" sz="2000" dirty="0" smtClean="0"/>
              <a:t>Be </a:t>
            </a:r>
            <a:r>
              <a:rPr lang="en-US" sz="2000" dirty="0"/>
              <a:t>able to use the ATO to find frequencies</a:t>
            </a:r>
          </a:p>
          <a:p>
            <a:r>
              <a:rPr lang="en-US" sz="2000" dirty="0"/>
              <a:t>Know where to find information for your flights tasking prior to </a:t>
            </a:r>
            <a:r>
              <a:rPr lang="en-US" sz="2000" dirty="0" smtClean="0"/>
              <a:t>launch</a:t>
            </a:r>
          </a:p>
          <a:p>
            <a:r>
              <a:rPr lang="en-US" sz="2000" dirty="0" smtClean="0"/>
              <a:t>Principles for writing good AARs and Debriefs</a:t>
            </a:r>
          </a:p>
          <a:p>
            <a:pPr marL="0" indent="0">
              <a:buNone/>
            </a:pPr>
            <a:endParaRPr lang="en-US" sz="2000" dirty="0" smtClean="0"/>
          </a:p>
          <a:p>
            <a:r>
              <a:rPr lang="en-US" sz="2000" dirty="0" smtClean="0"/>
              <a:t>Know </a:t>
            </a:r>
            <a:r>
              <a:rPr lang="en-US" sz="2000" dirty="0"/>
              <a:t>how to establish correct communication with FL or </a:t>
            </a:r>
            <a:r>
              <a:rPr lang="en-US" sz="2000" dirty="0" smtClean="0"/>
              <a:t>ATC</a:t>
            </a:r>
          </a:p>
          <a:p>
            <a:r>
              <a:rPr lang="en-US" sz="2000" dirty="0" smtClean="0"/>
              <a:t>Know agencies you can expect to interact with during a flight</a:t>
            </a:r>
          </a:p>
          <a:p>
            <a:r>
              <a:rPr lang="en-US" sz="2000" dirty="0" smtClean="0"/>
              <a:t>Know how to </a:t>
            </a:r>
            <a:r>
              <a:rPr lang="en-US" sz="2000" dirty="0"/>
              <a:t>ask </a:t>
            </a:r>
            <a:r>
              <a:rPr lang="en-US" sz="2000" dirty="0" smtClean="0"/>
              <a:t>for clearances from the agencies during </a:t>
            </a:r>
            <a:r>
              <a:rPr lang="en-US" sz="2000" dirty="0"/>
              <a:t>a </a:t>
            </a:r>
            <a:r>
              <a:rPr lang="en-US" sz="2000" dirty="0" smtClean="0"/>
              <a:t>flight</a:t>
            </a:r>
          </a:p>
          <a:p>
            <a:endParaRPr lang="en-US" sz="2000" dirty="0" smtClean="0"/>
          </a:p>
          <a:p>
            <a:r>
              <a:rPr lang="en-US" sz="2000" noProof="0" dirty="0" smtClean="0"/>
              <a:t>Be </a:t>
            </a:r>
            <a:r>
              <a:rPr lang="en-US" sz="2000" noProof="0" dirty="0"/>
              <a:t>able to use guard frequency to communicate with </a:t>
            </a:r>
            <a:r>
              <a:rPr lang="en-US" sz="2000" noProof="0" dirty="0" smtClean="0"/>
              <a:t>others</a:t>
            </a:r>
            <a:endParaRPr lang="en-US" sz="2000" dirty="0"/>
          </a:p>
          <a:p>
            <a:r>
              <a:rPr lang="en-US" sz="2000" noProof="0" dirty="0" smtClean="0"/>
              <a:t>Be </a:t>
            </a:r>
            <a:r>
              <a:rPr lang="en-US" sz="2000" noProof="0" dirty="0"/>
              <a:t>able to taxi on the airfield using ground and VAD charts. </a:t>
            </a:r>
          </a:p>
          <a:p>
            <a:r>
              <a:rPr lang="en-US" sz="2000" noProof="0" dirty="0"/>
              <a:t>Be able to set Altimeter for airfield </a:t>
            </a:r>
            <a:r>
              <a:rPr lang="en-US" sz="2000" noProof="0" dirty="0" smtClean="0"/>
              <a:t>QNH and understand why we use </a:t>
            </a:r>
            <a:r>
              <a:rPr lang="en-US" sz="2000" noProof="0" dirty="0"/>
              <a:t>QNH</a:t>
            </a:r>
          </a:p>
          <a:p>
            <a:r>
              <a:rPr lang="en-US" sz="2000" dirty="0"/>
              <a:t>Be able to set Altimeter for Standard Pressure Setting SPS (1013mbar) above 5000ft, and return to QNH below FL050 </a:t>
            </a:r>
            <a:r>
              <a:rPr lang="en-US" sz="2000" noProof="0" dirty="0" smtClean="0"/>
              <a:t/>
            </a:r>
            <a:br>
              <a:rPr lang="en-US" sz="2000" noProof="0" dirty="0" smtClean="0"/>
            </a:br>
            <a:endParaRPr lang="en-US" sz="2000" noProof="0" dirty="0"/>
          </a:p>
        </p:txBody>
      </p:sp>
    </p:spTree>
    <p:extLst>
      <p:ext uri="{BB962C8B-B14F-4D97-AF65-F5344CB8AC3E}">
        <p14:creationId xmlns:p14="http://schemas.microsoft.com/office/powerpoint/2010/main" val="224495693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ssholder for innhold 2"/>
          <p:cNvSpPr>
            <a:spLocks noGrp="1"/>
          </p:cNvSpPr>
          <p:nvPr>
            <p:ph idx="1"/>
          </p:nvPr>
        </p:nvSpPr>
        <p:spPr>
          <a:xfrm>
            <a:off x="457200" y="908720"/>
            <a:ext cx="8229600" cy="5760640"/>
          </a:xfrm>
        </p:spPr>
        <p:txBody>
          <a:bodyPr>
            <a:noAutofit/>
          </a:bodyPr>
          <a:lstStyle/>
          <a:p>
            <a:pPr marL="0" indent="0">
              <a:buNone/>
            </a:pPr>
            <a:r>
              <a:rPr lang="en-US" sz="1800" noProof="0" dirty="0"/>
              <a:t>For navigation there also some specific Brevity used;</a:t>
            </a:r>
          </a:p>
          <a:p>
            <a:r>
              <a:rPr lang="en-US" sz="1800" b="1" noProof="0" dirty="0"/>
              <a:t>Check left/right</a:t>
            </a:r>
            <a:r>
              <a:rPr lang="en-US" sz="1800" noProof="0" dirty="0"/>
              <a:t> (heading), Turn in the direction given and maintain the new heading, e.g.;</a:t>
            </a:r>
          </a:p>
          <a:p>
            <a:pPr lvl="1"/>
            <a:r>
              <a:rPr lang="en-US" sz="1400" i="1" noProof="0" dirty="0">
                <a:solidFill>
                  <a:schemeClr val="accent2"/>
                </a:solidFill>
              </a:rPr>
              <a:t>«2, check left 90», meaning turn left 90 degree</a:t>
            </a:r>
          </a:p>
          <a:p>
            <a:pPr lvl="1"/>
            <a:r>
              <a:rPr lang="en-US" sz="1400" i="1" noProof="0" dirty="0">
                <a:solidFill>
                  <a:schemeClr val="accent2"/>
                </a:solidFill>
              </a:rPr>
              <a:t>«2, check right heading 180», meaning turn right until heading 180</a:t>
            </a:r>
          </a:p>
          <a:p>
            <a:r>
              <a:rPr lang="en-US" sz="1800" b="1" noProof="0" dirty="0" smtClean="0"/>
              <a:t>Established</a:t>
            </a:r>
            <a:r>
              <a:rPr lang="en-US" sz="1800" noProof="0" dirty="0" smtClean="0"/>
              <a:t> means that </a:t>
            </a:r>
            <a:r>
              <a:rPr lang="en-US" sz="1800" noProof="0" dirty="0"/>
              <a:t>you are now </a:t>
            </a:r>
            <a:r>
              <a:rPr lang="en-US" sz="1800" noProof="0" dirty="0" smtClean="0"/>
              <a:t>currently </a:t>
            </a:r>
            <a:r>
              <a:rPr lang="en-US" sz="1800" noProof="0" dirty="0"/>
              <a:t>at the specified altitude, heading, location etc.;</a:t>
            </a:r>
          </a:p>
          <a:p>
            <a:pPr lvl="1"/>
            <a:r>
              <a:rPr lang="en-US" sz="1400" i="1" noProof="0" dirty="0">
                <a:solidFill>
                  <a:schemeClr val="accent2"/>
                </a:solidFill>
              </a:rPr>
              <a:t>«2, established heading 020»</a:t>
            </a:r>
          </a:p>
          <a:p>
            <a:r>
              <a:rPr lang="en-US" sz="1800" b="1" noProof="0" dirty="0" smtClean="0"/>
              <a:t>Saddled</a:t>
            </a:r>
            <a:r>
              <a:rPr lang="en-US" sz="1800" noProof="0" dirty="0" smtClean="0"/>
              <a:t> means you are in formation, where FL wanted you to be</a:t>
            </a:r>
          </a:p>
          <a:p>
            <a:pPr lvl="1"/>
            <a:r>
              <a:rPr lang="en-US" sz="1400" dirty="0" smtClean="0">
                <a:solidFill>
                  <a:schemeClr val="accent2"/>
                </a:solidFill>
              </a:rPr>
              <a:t>«2</a:t>
            </a:r>
            <a:r>
              <a:rPr lang="en-US" sz="1400" noProof="0" dirty="0" smtClean="0">
                <a:solidFill>
                  <a:schemeClr val="accent2"/>
                </a:solidFill>
              </a:rPr>
              <a:t>, </a:t>
            </a:r>
            <a:r>
              <a:rPr lang="en-US" sz="1400" dirty="0">
                <a:solidFill>
                  <a:schemeClr val="accent2"/>
                </a:solidFill>
              </a:rPr>
              <a:t>saddled left</a:t>
            </a:r>
            <a:r>
              <a:rPr lang="en-US" sz="1400" dirty="0" smtClean="0">
                <a:solidFill>
                  <a:schemeClr val="accent2"/>
                </a:solidFill>
              </a:rPr>
              <a:t>»</a:t>
            </a:r>
          </a:p>
          <a:p>
            <a:r>
              <a:rPr lang="en-US" sz="1800" b="1" noProof="0" dirty="0" smtClean="0"/>
              <a:t>Pad-locked</a:t>
            </a:r>
            <a:r>
              <a:rPr lang="en-US" sz="1800" noProof="0" dirty="0" smtClean="0"/>
              <a:t> </a:t>
            </a:r>
            <a:r>
              <a:rPr lang="en-US" sz="1800" dirty="0" smtClean="0"/>
              <a:t>means you are keeping your eyes on FL, mirroring his move and keeping formation. FL is now free to maneuver without calling out position changes.</a:t>
            </a:r>
          </a:p>
          <a:p>
            <a:pPr lvl="1"/>
            <a:r>
              <a:rPr lang="en-US" sz="1400" i="1" dirty="0">
                <a:solidFill>
                  <a:schemeClr val="accent2"/>
                </a:solidFill>
              </a:rPr>
              <a:t>«2, </a:t>
            </a:r>
            <a:r>
              <a:rPr lang="en-US" sz="1400" i="1" dirty="0" smtClean="0">
                <a:solidFill>
                  <a:schemeClr val="accent2"/>
                </a:solidFill>
              </a:rPr>
              <a:t>pad-locked»</a:t>
            </a:r>
          </a:p>
          <a:p>
            <a:pPr lvl="1"/>
            <a:r>
              <a:rPr lang="en-US" sz="1400" b="1" noProof="0" dirty="0" smtClean="0"/>
              <a:t>If you are pad-locked, and FL requests you to do a task you deem unable to do without taking your eyes off of him – you MUST report. DO NOT TAKE YOUR EYES OF LEAD!</a:t>
            </a:r>
          </a:p>
          <a:p>
            <a:pPr lvl="1"/>
            <a:r>
              <a:rPr lang="en-US" sz="1400" i="1" dirty="0">
                <a:solidFill>
                  <a:schemeClr val="accent2"/>
                </a:solidFill>
              </a:rPr>
              <a:t>«2, unable - pad-locked</a:t>
            </a:r>
            <a:r>
              <a:rPr lang="en-US" sz="1400" i="1" dirty="0" smtClean="0">
                <a:solidFill>
                  <a:schemeClr val="accent2"/>
                </a:solidFill>
              </a:rPr>
              <a:t>»</a:t>
            </a:r>
          </a:p>
          <a:p>
            <a:pPr lvl="1"/>
            <a:r>
              <a:rPr lang="en-US" sz="1400" i="1" dirty="0" smtClean="0">
                <a:solidFill>
                  <a:schemeClr val="accent2"/>
                </a:solidFill>
              </a:rPr>
              <a:t>«1 copies – Kick out»</a:t>
            </a:r>
          </a:p>
          <a:p>
            <a:r>
              <a:rPr lang="en-US" sz="1800" b="1" dirty="0" smtClean="0"/>
              <a:t>Kick Out </a:t>
            </a:r>
            <a:r>
              <a:rPr lang="en-US" sz="1800" dirty="0" smtClean="0"/>
              <a:t>is an instruction to put some space between you and FL</a:t>
            </a:r>
          </a:p>
          <a:p>
            <a:pPr lvl="1"/>
            <a:r>
              <a:rPr lang="en-US" sz="1400" i="1" dirty="0" smtClean="0">
                <a:solidFill>
                  <a:schemeClr val="accent2"/>
                </a:solidFill>
              </a:rPr>
              <a:t>«Kick out 1 nautical mile, tactical spread»</a:t>
            </a:r>
          </a:p>
          <a:p>
            <a:pPr lvl="1"/>
            <a:r>
              <a:rPr lang="en-US" sz="1400" i="1" dirty="0">
                <a:solidFill>
                  <a:schemeClr val="accent2"/>
                </a:solidFill>
              </a:rPr>
              <a:t>«</a:t>
            </a:r>
            <a:r>
              <a:rPr lang="en-US" sz="1400" i="1" dirty="0" smtClean="0">
                <a:solidFill>
                  <a:schemeClr val="accent2"/>
                </a:solidFill>
              </a:rPr>
              <a:t>2»</a:t>
            </a:r>
            <a:endParaRPr lang="en-US" sz="1400" i="1" dirty="0">
              <a:solidFill>
                <a:schemeClr val="accent2"/>
              </a:solidFill>
            </a:endParaRPr>
          </a:p>
        </p:txBody>
      </p:sp>
    </p:spTree>
    <p:extLst>
      <p:ext uri="{BB962C8B-B14F-4D97-AF65-F5344CB8AC3E}">
        <p14:creationId xmlns:p14="http://schemas.microsoft.com/office/powerpoint/2010/main" val="41126628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normAutofit/>
          </a:bodyPr>
          <a:lstStyle/>
          <a:p>
            <a:r>
              <a:rPr lang="en-US" noProof="0" dirty="0" smtClean="0"/>
              <a:t>Start-up Clearance - GND</a:t>
            </a:r>
            <a:endParaRPr lang="en-US" noProof="0" dirty="0"/>
          </a:p>
        </p:txBody>
      </p:sp>
      <p:sp>
        <p:nvSpPr>
          <p:cNvPr id="3" name="Plassholder for innhold 2"/>
          <p:cNvSpPr>
            <a:spLocks noGrp="1"/>
          </p:cNvSpPr>
          <p:nvPr>
            <p:ph idx="1"/>
          </p:nvPr>
        </p:nvSpPr>
        <p:spPr>
          <a:xfrm>
            <a:off x="457200" y="1556792"/>
            <a:ext cx="8229600" cy="5400600"/>
          </a:xfrm>
        </p:spPr>
        <p:txBody>
          <a:bodyPr>
            <a:noAutofit/>
          </a:bodyPr>
          <a:lstStyle/>
          <a:p>
            <a:r>
              <a:rPr lang="en-US" sz="2000" dirty="0" smtClean="0"/>
              <a:t>Check-in </a:t>
            </a:r>
            <a:r>
              <a:rPr lang="en-US" sz="2000" dirty="0"/>
              <a:t>with Flight-Lead (FL) on </a:t>
            </a:r>
            <a:r>
              <a:rPr lang="en-US" sz="2000" dirty="0" smtClean="0"/>
              <a:t>FRONT after powering the aircraft:</a:t>
            </a:r>
            <a:endParaRPr lang="en-US" sz="2000" dirty="0"/>
          </a:p>
          <a:p>
            <a:pPr lvl="1"/>
            <a:r>
              <a:rPr lang="en-US" sz="1400" i="1" dirty="0">
                <a:solidFill>
                  <a:schemeClr val="accent2"/>
                </a:solidFill>
              </a:rPr>
              <a:t>“JEDI8-2, radio check FRONT stud 15”</a:t>
            </a:r>
          </a:p>
          <a:p>
            <a:pPr lvl="1"/>
            <a:r>
              <a:rPr lang="en-US" sz="1400" i="1" dirty="0">
                <a:solidFill>
                  <a:schemeClr val="accent2"/>
                </a:solidFill>
              </a:rPr>
              <a:t>”JEDI8-2, </a:t>
            </a:r>
            <a:r>
              <a:rPr lang="en-US" sz="1400" i="1" dirty="0" smtClean="0">
                <a:solidFill>
                  <a:schemeClr val="accent2"/>
                </a:solidFill>
              </a:rPr>
              <a:t>JEDI8-1 </a:t>
            </a:r>
            <a:r>
              <a:rPr lang="en-US" sz="1400" i="1" dirty="0">
                <a:solidFill>
                  <a:schemeClr val="accent2"/>
                </a:solidFill>
              </a:rPr>
              <a:t>read you 0-5”</a:t>
            </a:r>
          </a:p>
          <a:p>
            <a:r>
              <a:rPr lang="en-US" sz="2000" dirty="0"/>
              <a:t>FL might perform a full flight check:</a:t>
            </a:r>
          </a:p>
          <a:p>
            <a:pPr lvl="1"/>
            <a:r>
              <a:rPr lang="en-US" sz="1400" i="1" dirty="0">
                <a:solidFill>
                  <a:schemeClr val="accent2"/>
                </a:solidFill>
              </a:rPr>
              <a:t>“JEDI8, check-in”</a:t>
            </a:r>
          </a:p>
          <a:p>
            <a:pPr lvl="1"/>
            <a:r>
              <a:rPr lang="en-US" sz="1400" i="1" dirty="0">
                <a:solidFill>
                  <a:schemeClr val="accent2"/>
                </a:solidFill>
              </a:rPr>
              <a:t>“</a:t>
            </a:r>
            <a:r>
              <a:rPr lang="en-US" sz="1400" i="1" dirty="0" smtClean="0">
                <a:solidFill>
                  <a:schemeClr val="accent2"/>
                </a:solidFill>
              </a:rPr>
              <a:t>2”</a:t>
            </a:r>
          </a:p>
          <a:p>
            <a:r>
              <a:rPr lang="en-US" sz="2000" noProof="0" dirty="0" smtClean="0"/>
              <a:t>FL will ask ground (GND) for startup clearance and weather information</a:t>
            </a:r>
          </a:p>
          <a:p>
            <a:pPr lvl="1"/>
            <a:r>
              <a:rPr lang="en-US" sz="1400" i="1" noProof="0" dirty="0" smtClean="0">
                <a:solidFill>
                  <a:schemeClr val="accent3">
                    <a:lumMod val="50000"/>
                  </a:schemeClr>
                </a:solidFill>
              </a:rPr>
              <a:t>“</a:t>
            </a:r>
            <a:r>
              <a:rPr lang="en-US" sz="1400" i="1" noProof="0" dirty="0">
                <a:solidFill>
                  <a:schemeClr val="accent3">
                    <a:lumMod val="50000"/>
                  </a:schemeClr>
                </a:solidFill>
              </a:rPr>
              <a:t>Lochini Ground, JEDI8-1 two times M2000 parked APRON 1. Request start-up and weather”</a:t>
            </a:r>
          </a:p>
          <a:p>
            <a:pPr lvl="1"/>
            <a:r>
              <a:rPr lang="en-US" sz="1400" i="1" dirty="0">
                <a:solidFill>
                  <a:schemeClr val="accent3">
                    <a:lumMod val="50000"/>
                  </a:schemeClr>
                </a:solidFill>
              </a:rPr>
              <a:t>“JEDI8-1, Ground. Winds calm, QNH 1003. Start-up approved”</a:t>
            </a:r>
          </a:p>
          <a:p>
            <a:pPr lvl="1"/>
            <a:r>
              <a:rPr lang="en-US" sz="1400" noProof="0" dirty="0"/>
              <a:t>Sometimes ATIS (weather information) is issued by ATC:</a:t>
            </a:r>
          </a:p>
          <a:p>
            <a:pPr lvl="1"/>
            <a:r>
              <a:rPr lang="en-US" sz="1400" i="1" dirty="0">
                <a:solidFill>
                  <a:schemeClr val="accent3">
                    <a:lumMod val="50000"/>
                  </a:schemeClr>
                </a:solidFill>
              </a:rPr>
              <a:t>“Lochini Ground, JEDI8-1 two times M2000C parked APRON 1, with information ROMEO, request start-up”</a:t>
            </a:r>
          </a:p>
          <a:p>
            <a:pPr lvl="1"/>
            <a:r>
              <a:rPr lang="en-US" sz="1400" i="1" noProof="0" dirty="0">
                <a:solidFill>
                  <a:schemeClr val="accent3">
                    <a:lumMod val="50000"/>
                  </a:schemeClr>
                </a:solidFill>
              </a:rPr>
              <a:t>“JEDI8, Ground. Start-up is approved, information ROMEO is active. Wind 150 degrees 4 knots, QNH 1022” </a:t>
            </a:r>
          </a:p>
          <a:p>
            <a:pPr lvl="1"/>
            <a:r>
              <a:rPr lang="en-US" sz="1400" dirty="0"/>
              <a:t>In both cases, FL will reply with:</a:t>
            </a:r>
          </a:p>
          <a:p>
            <a:pPr lvl="1"/>
            <a:r>
              <a:rPr lang="en-US" sz="1400" i="1" noProof="0" dirty="0">
                <a:solidFill>
                  <a:schemeClr val="accent3">
                    <a:lumMod val="50000"/>
                  </a:schemeClr>
                </a:solidFill>
              </a:rPr>
              <a:t>“Start-up approved, QNH XXXX, JEDI8-1”</a:t>
            </a:r>
            <a:r>
              <a:rPr lang="en-US" sz="1400" noProof="0" dirty="0">
                <a:solidFill>
                  <a:schemeClr val="tx1">
                    <a:lumMod val="50000"/>
                    <a:lumOff val="50000"/>
                  </a:schemeClr>
                </a:solidFill>
              </a:rPr>
              <a:t/>
            </a:r>
            <a:br>
              <a:rPr lang="en-US" sz="1400" noProof="0" dirty="0">
                <a:solidFill>
                  <a:schemeClr val="tx1">
                    <a:lumMod val="50000"/>
                    <a:lumOff val="50000"/>
                  </a:schemeClr>
                </a:solidFill>
              </a:rPr>
            </a:br>
            <a:r>
              <a:rPr lang="en-US" sz="1400" dirty="0"/>
              <a:t>Check altimeter settings – Set to QNH accordingly</a:t>
            </a:r>
            <a:endParaRPr lang="en-US" sz="1400" noProof="0" dirty="0"/>
          </a:p>
          <a:p>
            <a:r>
              <a:rPr lang="en-US" sz="2000" noProof="0" dirty="0"/>
              <a:t>Once start-up clearance has been issued, Flight Lead will notify his flight when to start the engines.</a:t>
            </a:r>
            <a:endParaRPr lang="en-US" noProof="0" dirty="0"/>
          </a:p>
        </p:txBody>
      </p:sp>
    </p:spTree>
    <p:extLst>
      <p:ext uri="{BB962C8B-B14F-4D97-AF65-F5344CB8AC3E}">
        <p14:creationId xmlns:p14="http://schemas.microsoft.com/office/powerpoint/2010/main" val="63022045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normAutofit/>
          </a:bodyPr>
          <a:lstStyle/>
          <a:p>
            <a:r>
              <a:rPr lang="en-US" noProof="0" dirty="0" smtClean="0"/>
              <a:t>Taxi Clearance - GND</a:t>
            </a:r>
            <a:endParaRPr lang="en-US" noProof="0" dirty="0"/>
          </a:p>
        </p:txBody>
      </p:sp>
      <p:sp>
        <p:nvSpPr>
          <p:cNvPr id="3" name="Plassholder for innhold 2"/>
          <p:cNvSpPr>
            <a:spLocks noGrp="1"/>
          </p:cNvSpPr>
          <p:nvPr>
            <p:ph idx="1"/>
          </p:nvPr>
        </p:nvSpPr>
        <p:spPr>
          <a:xfrm>
            <a:off x="457200" y="1556792"/>
            <a:ext cx="8229600" cy="5400600"/>
          </a:xfrm>
        </p:spPr>
        <p:txBody>
          <a:bodyPr>
            <a:noAutofit/>
          </a:bodyPr>
          <a:lstStyle/>
          <a:p>
            <a:r>
              <a:rPr lang="en-US" sz="1600" dirty="0"/>
              <a:t>After start-up is complete, check-in with Flight-Lead (FL):</a:t>
            </a:r>
          </a:p>
          <a:p>
            <a:pPr lvl="1"/>
            <a:r>
              <a:rPr lang="en-US" sz="1400" i="1" dirty="0">
                <a:solidFill>
                  <a:schemeClr val="accent2"/>
                </a:solidFill>
              </a:rPr>
              <a:t>“2, ready to taxi”</a:t>
            </a:r>
            <a:endParaRPr lang="en-US" sz="1400" dirty="0">
              <a:solidFill>
                <a:schemeClr val="accent2"/>
              </a:solidFill>
            </a:endParaRPr>
          </a:p>
          <a:p>
            <a:r>
              <a:rPr lang="en-US" sz="1600" noProof="0" dirty="0"/>
              <a:t>FL will ask ground (GND) for taxi </a:t>
            </a:r>
            <a:r>
              <a:rPr lang="en-US" sz="1600" noProof="0" dirty="0" smtClean="0"/>
              <a:t>clearance to the currently active runway:</a:t>
            </a:r>
            <a:endParaRPr lang="en-US" sz="1600" noProof="0" dirty="0"/>
          </a:p>
          <a:p>
            <a:pPr lvl="1"/>
            <a:r>
              <a:rPr lang="en-US" sz="1400" i="1" noProof="0" dirty="0">
                <a:solidFill>
                  <a:schemeClr val="accent3">
                    <a:lumMod val="50000"/>
                  </a:schemeClr>
                </a:solidFill>
              </a:rPr>
              <a:t>“Lochini Ground, JEDI8-1 – Request taxi to active.”</a:t>
            </a:r>
          </a:p>
          <a:p>
            <a:pPr lvl="1"/>
            <a:r>
              <a:rPr lang="en-US" sz="1400" i="1" dirty="0">
                <a:solidFill>
                  <a:schemeClr val="accent3">
                    <a:lumMod val="50000"/>
                  </a:schemeClr>
                </a:solidFill>
              </a:rPr>
              <a:t>“JEDI8-1, Ground. Taxi to active Runway 31L is approved. Taxi via CHARLIE, APRON 4 on to ECHO – crossing NOVEMBER, continue on ECHO – Hold short 31L”</a:t>
            </a:r>
          </a:p>
          <a:p>
            <a:pPr lvl="1"/>
            <a:r>
              <a:rPr lang="en-US" sz="1400" i="1" dirty="0">
                <a:solidFill>
                  <a:schemeClr val="accent3">
                    <a:lumMod val="50000"/>
                  </a:schemeClr>
                </a:solidFill>
              </a:rPr>
              <a:t>“Lochini Ground, JEDI8-1. Taxi to 31L via CHARLIE, APRON 4 on to ECHO – crossing NOVEMBER and continuing on ECHO. Hold short of active”</a:t>
            </a:r>
          </a:p>
          <a:p>
            <a:r>
              <a:rPr lang="en-US" sz="1600" dirty="0"/>
              <a:t>FL will call his flight to start taxiing:</a:t>
            </a:r>
          </a:p>
          <a:p>
            <a:pPr lvl="1"/>
            <a:r>
              <a:rPr lang="en-US" sz="1400" i="1" dirty="0">
                <a:solidFill>
                  <a:schemeClr val="accent2"/>
                </a:solidFill>
              </a:rPr>
              <a:t>“1 is rolling”</a:t>
            </a:r>
          </a:p>
          <a:p>
            <a:pPr lvl="1"/>
            <a:r>
              <a:rPr lang="en-US" sz="1400" i="1" dirty="0">
                <a:solidFill>
                  <a:schemeClr val="accent2"/>
                </a:solidFill>
              </a:rPr>
              <a:t>“</a:t>
            </a:r>
            <a:r>
              <a:rPr lang="en-US" sz="1400" i="1" dirty="0" smtClean="0">
                <a:solidFill>
                  <a:schemeClr val="accent2"/>
                </a:solidFill>
              </a:rPr>
              <a:t>2”</a:t>
            </a:r>
            <a:endParaRPr lang="en-US" sz="1400" dirty="0"/>
          </a:p>
          <a:p>
            <a:r>
              <a:rPr lang="en-US" sz="1800" dirty="0"/>
              <a:t>Holding short of active, FL will call GND again</a:t>
            </a:r>
          </a:p>
          <a:p>
            <a:pPr lvl="1"/>
            <a:r>
              <a:rPr lang="en-US" sz="1400" i="1" dirty="0">
                <a:solidFill>
                  <a:schemeClr val="tx1">
                    <a:lumMod val="50000"/>
                    <a:lumOff val="50000"/>
                  </a:schemeClr>
                </a:solidFill>
              </a:rPr>
              <a:t>“</a:t>
            </a:r>
            <a:r>
              <a:rPr lang="en-US" sz="1400" i="1" dirty="0">
                <a:solidFill>
                  <a:schemeClr val="accent3">
                    <a:lumMod val="50000"/>
                  </a:schemeClr>
                </a:solidFill>
              </a:rPr>
              <a:t>Lochini Ground, JEDI8-1 holding short 31L”</a:t>
            </a:r>
          </a:p>
          <a:p>
            <a:pPr lvl="1"/>
            <a:r>
              <a:rPr lang="en-US" sz="1400" i="1" noProof="0" dirty="0">
                <a:solidFill>
                  <a:schemeClr val="accent3">
                    <a:lumMod val="50000"/>
                  </a:schemeClr>
                </a:solidFill>
              </a:rPr>
              <a:t>“JEDI8-1, Ground. Contact Tower on 138.2”</a:t>
            </a:r>
          </a:p>
          <a:p>
            <a:pPr lvl="1"/>
            <a:r>
              <a:rPr lang="en-US" sz="1400" i="1" noProof="0" dirty="0">
                <a:solidFill>
                  <a:schemeClr val="accent3">
                    <a:lumMod val="50000"/>
                  </a:schemeClr>
                </a:solidFill>
              </a:rPr>
              <a:t>“Contact TOWER on 138.2, JEDI8-1”</a:t>
            </a:r>
          </a:p>
          <a:p>
            <a:pPr lvl="1"/>
            <a:r>
              <a:rPr lang="en-US" sz="1400" dirty="0"/>
              <a:t>FL </a:t>
            </a:r>
            <a:r>
              <a:rPr lang="en-US" sz="1400" dirty="0" smtClean="0"/>
              <a:t>has been instructed to contact another agency, requiring a frequency change. As described earlier, all frequency changes follow a similar pattern. Starting with FL giving instructions on FRONT to his flight:</a:t>
            </a:r>
            <a:endParaRPr lang="en-US" sz="1400" noProof="0" dirty="0"/>
          </a:p>
          <a:p>
            <a:pPr lvl="1"/>
            <a:r>
              <a:rPr lang="en-US" sz="1400" i="1" dirty="0">
                <a:solidFill>
                  <a:schemeClr val="accent2"/>
                </a:solidFill>
              </a:rPr>
              <a:t>“Flight push AFT 2”</a:t>
            </a:r>
          </a:p>
          <a:p>
            <a:pPr lvl="1"/>
            <a:r>
              <a:rPr lang="en-US" sz="1400" i="1" noProof="0" dirty="0">
                <a:solidFill>
                  <a:schemeClr val="accent2"/>
                </a:solidFill>
              </a:rPr>
              <a:t>“2</a:t>
            </a:r>
            <a:r>
              <a:rPr lang="en-US" sz="1400" i="1" noProof="0" dirty="0" smtClean="0">
                <a:solidFill>
                  <a:schemeClr val="accent2"/>
                </a:solidFill>
              </a:rPr>
              <a:t>”</a:t>
            </a:r>
            <a:endParaRPr lang="en-US" sz="1400" noProof="0" dirty="0">
              <a:solidFill>
                <a:schemeClr val="accent2"/>
              </a:solidFill>
            </a:endParaRPr>
          </a:p>
        </p:txBody>
      </p:sp>
    </p:spTree>
    <p:extLst>
      <p:ext uri="{BB962C8B-B14F-4D97-AF65-F5344CB8AC3E}">
        <p14:creationId xmlns:p14="http://schemas.microsoft.com/office/powerpoint/2010/main" val="194316483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normAutofit/>
          </a:bodyPr>
          <a:lstStyle/>
          <a:p>
            <a:r>
              <a:rPr lang="en-US" noProof="0" dirty="0" smtClean="0"/>
              <a:t>Departure Clearance - TWR</a:t>
            </a:r>
            <a:endParaRPr lang="en-US" noProof="0" dirty="0"/>
          </a:p>
        </p:txBody>
      </p:sp>
      <p:sp>
        <p:nvSpPr>
          <p:cNvPr id="3" name="Plassholder for innhold 2"/>
          <p:cNvSpPr>
            <a:spLocks noGrp="1"/>
          </p:cNvSpPr>
          <p:nvPr>
            <p:ph idx="1"/>
          </p:nvPr>
        </p:nvSpPr>
        <p:spPr>
          <a:xfrm>
            <a:off x="457200" y="1525624"/>
            <a:ext cx="8229600" cy="5400600"/>
          </a:xfrm>
        </p:spPr>
        <p:txBody>
          <a:bodyPr>
            <a:noAutofit/>
          </a:bodyPr>
          <a:lstStyle/>
          <a:p>
            <a:r>
              <a:rPr lang="en-US" sz="1400" dirty="0"/>
              <a:t>After switching to TOWER frequency, FL will </a:t>
            </a:r>
            <a:r>
              <a:rPr lang="en-US" sz="1400" dirty="0" smtClean="0"/>
              <a:t>continue the procedure and ask his flight to </a:t>
            </a:r>
            <a:r>
              <a:rPr lang="en-US" sz="1400" dirty="0"/>
              <a:t>check in on </a:t>
            </a:r>
            <a:r>
              <a:rPr lang="en-US" sz="1400" dirty="0" smtClean="0"/>
              <a:t>AFT before continuing his communication with TOWER</a:t>
            </a:r>
            <a:endParaRPr lang="en-US" sz="1400" dirty="0"/>
          </a:p>
          <a:p>
            <a:pPr lvl="1"/>
            <a:r>
              <a:rPr lang="en-US" sz="1400" i="1" dirty="0">
                <a:solidFill>
                  <a:schemeClr val="accent3">
                    <a:lumMod val="50000"/>
                  </a:schemeClr>
                </a:solidFill>
              </a:rPr>
              <a:t>“JEDI8-1, check-in AFT”</a:t>
            </a:r>
          </a:p>
          <a:p>
            <a:pPr lvl="1"/>
            <a:r>
              <a:rPr lang="en-US" sz="1400" i="1" dirty="0">
                <a:solidFill>
                  <a:schemeClr val="accent3">
                    <a:lumMod val="50000"/>
                  </a:schemeClr>
                </a:solidFill>
              </a:rPr>
              <a:t>“8-2”, “8-3” etc.</a:t>
            </a:r>
          </a:p>
          <a:p>
            <a:pPr lvl="1"/>
            <a:r>
              <a:rPr lang="en-US" sz="1400" i="1" noProof="0" dirty="0">
                <a:solidFill>
                  <a:schemeClr val="accent3">
                    <a:lumMod val="50000"/>
                  </a:schemeClr>
                </a:solidFill>
              </a:rPr>
              <a:t>“Lochini Tower, JEDI8-1. Holding short 31L”</a:t>
            </a:r>
          </a:p>
          <a:p>
            <a:pPr lvl="1"/>
            <a:r>
              <a:rPr lang="en-US" sz="1400" i="1" dirty="0">
                <a:solidFill>
                  <a:schemeClr val="accent3">
                    <a:lumMod val="50000"/>
                  </a:schemeClr>
                </a:solidFill>
              </a:rPr>
              <a:t>“JEDI8-1, line up runway 31L, call ready to receive departure clearance”</a:t>
            </a:r>
          </a:p>
          <a:p>
            <a:pPr lvl="1"/>
            <a:r>
              <a:rPr lang="en-US" sz="1400" i="1" dirty="0">
                <a:solidFill>
                  <a:schemeClr val="accent3">
                    <a:lumMod val="50000"/>
                  </a:schemeClr>
                </a:solidFill>
              </a:rPr>
              <a:t>“Lining up, JEDI8-1”</a:t>
            </a:r>
          </a:p>
          <a:p>
            <a:pPr lvl="1"/>
            <a:r>
              <a:rPr lang="en-US" sz="1400" dirty="0"/>
              <a:t>FL will communicate any instructions to his flight on line-up on FRONT at this point</a:t>
            </a:r>
          </a:p>
          <a:p>
            <a:pPr lvl="1"/>
            <a:r>
              <a:rPr lang="en-US" sz="1400" i="1" dirty="0">
                <a:solidFill>
                  <a:schemeClr val="accent3">
                    <a:lumMod val="50000"/>
                  </a:schemeClr>
                </a:solidFill>
              </a:rPr>
              <a:t>“Lochini Tower, JEDI8-1. Lined up and ready to receive departure clearance”</a:t>
            </a:r>
          </a:p>
          <a:p>
            <a:pPr lvl="1"/>
            <a:r>
              <a:rPr lang="en-US" sz="1400" i="1" dirty="0">
                <a:solidFill>
                  <a:schemeClr val="accent3">
                    <a:lumMod val="50000"/>
                  </a:schemeClr>
                </a:solidFill>
              </a:rPr>
              <a:t>“JEDI8-1, Tower. After departure, continue runway heading and report passing 5000ft”</a:t>
            </a:r>
          </a:p>
          <a:p>
            <a:pPr lvl="1"/>
            <a:r>
              <a:rPr lang="en-US" sz="1400" i="1" dirty="0">
                <a:solidFill>
                  <a:schemeClr val="accent3">
                    <a:lumMod val="50000"/>
                  </a:schemeClr>
                </a:solidFill>
              </a:rPr>
              <a:t>“Tower, JEDI8-1. Continue runway heading, report passing 5000”</a:t>
            </a:r>
          </a:p>
          <a:p>
            <a:pPr lvl="1"/>
            <a:r>
              <a:rPr lang="en-US" sz="1400" i="1" dirty="0">
                <a:solidFill>
                  <a:schemeClr val="accent3">
                    <a:lumMod val="50000"/>
                  </a:schemeClr>
                </a:solidFill>
              </a:rPr>
              <a:t>“JEDI8-1, report ready for </a:t>
            </a:r>
            <a:r>
              <a:rPr lang="en-US" sz="1400" b="1" i="1" dirty="0">
                <a:solidFill>
                  <a:schemeClr val="accent3">
                    <a:lumMod val="50000"/>
                  </a:schemeClr>
                </a:solidFill>
              </a:rPr>
              <a:t>departure</a:t>
            </a:r>
            <a:r>
              <a:rPr lang="en-US" sz="1400" i="1" dirty="0">
                <a:solidFill>
                  <a:schemeClr val="accent3">
                    <a:lumMod val="50000"/>
                  </a:schemeClr>
                </a:solidFill>
              </a:rPr>
              <a:t>”</a:t>
            </a:r>
          </a:p>
          <a:p>
            <a:pPr lvl="1"/>
            <a:r>
              <a:rPr lang="en-US" sz="1400" dirty="0"/>
              <a:t>FL will check with his wingmen that his flight is ready for departure</a:t>
            </a:r>
          </a:p>
          <a:p>
            <a:pPr lvl="1"/>
            <a:r>
              <a:rPr lang="en-US" sz="1400" i="1" dirty="0">
                <a:solidFill>
                  <a:schemeClr val="accent3">
                    <a:lumMod val="50000"/>
                  </a:schemeClr>
                </a:solidFill>
              </a:rPr>
              <a:t>“Tower, JEDI8-1 ready for departure”</a:t>
            </a:r>
          </a:p>
          <a:p>
            <a:pPr lvl="1"/>
            <a:r>
              <a:rPr lang="en-US" sz="1400" i="1" dirty="0">
                <a:solidFill>
                  <a:schemeClr val="accent3">
                    <a:lumMod val="50000"/>
                  </a:schemeClr>
                </a:solidFill>
              </a:rPr>
              <a:t>“JEDI8-1, Lochini Tower. Wind 150 at 4 knots. Runway 31L cleared for </a:t>
            </a:r>
            <a:r>
              <a:rPr lang="en-US" sz="1400" b="1" i="1" dirty="0">
                <a:solidFill>
                  <a:schemeClr val="accent3">
                    <a:lumMod val="50000"/>
                  </a:schemeClr>
                </a:solidFill>
              </a:rPr>
              <a:t>take-off”</a:t>
            </a:r>
          </a:p>
          <a:p>
            <a:pPr lvl="1"/>
            <a:r>
              <a:rPr lang="en-US" sz="1400" i="1" dirty="0">
                <a:solidFill>
                  <a:schemeClr val="accent3">
                    <a:lumMod val="50000"/>
                  </a:schemeClr>
                </a:solidFill>
              </a:rPr>
              <a:t>“Cleared for take-off, JEDI8-1”</a:t>
            </a:r>
          </a:p>
          <a:p>
            <a:r>
              <a:rPr lang="en-US" sz="1400" dirty="0"/>
              <a:t>At this point FL will give any last remarks to his flight before taking off. At 5000ft he will report to TOWER as requested above:</a:t>
            </a:r>
          </a:p>
          <a:p>
            <a:pPr lvl="1"/>
            <a:r>
              <a:rPr lang="en-US" sz="1400" i="1" dirty="0">
                <a:solidFill>
                  <a:schemeClr val="accent3">
                    <a:lumMod val="50000"/>
                  </a:schemeClr>
                </a:solidFill>
              </a:rPr>
              <a:t>“Tower, JEDI8-1 passing 5000ft”</a:t>
            </a:r>
          </a:p>
          <a:p>
            <a:pPr lvl="1"/>
            <a:r>
              <a:rPr lang="en-US" sz="1400" i="1" dirty="0">
                <a:solidFill>
                  <a:schemeClr val="accent3">
                    <a:lumMod val="50000"/>
                  </a:schemeClr>
                </a:solidFill>
              </a:rPr>
              <a:t>“JEDI8-1, contact APPROACH on 127.1”</a:t>
            </a:r>
          </a:p>
          <a:p>
            <a:pPr lvl="1"/>
            <a:r>
              <a:rPr lang="en-US" sz="1400" i="1" dirty="0">
                <a:solidFill>
                  <a:schemeClr val="accent3">
                    <a:lumMod val="50000"/>
                  </a:schemeClr>
                </a:solidFill>
              </a:rPr>
              <a:t>“Contact APPROACH on 127.2, JEDI8-1”</a:t>
            </a:r>
            <a:endParaRPr lang="en-US" sz="1200" i="1" dirty="0">
              <a:solidFill>
                <a:schemeClr val="accent3">
                  <a:lumMod val="50000"/>
                </a:schemeClr>
              </a:solidFill>
            </a:endParaRPr>
          </a:p>
        </p:txBody>
      </p:sp>
    </p:spTree>
    <p:extLst>
      <p:ext uri="{BB962C8B-B14F-4D97-AF65-F5344CB8AC3E}">
        <p14:creationId xmlns:p14="http://schemas.microsoft.com/office/powerpoint/2010/main" val="37866978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normAutofit/>
          </a:bodyPr>
          <a:lstStyle/>
          <a:p>
            <a:r>
              <a:rPr lang="en-US" sz="3600" noProof="0" dirty="0" smtClean="0"/>
              <a:t>Clearance to Navigate – APP/AWACS</a:t>
            </a:r>
            <a:endParaRPr lang="en-US" sz="3600" noProof="0" dirty="0"/>
          </a:p>
        </p:txBody>
      </p:sp>
      <p:sp>
        <p:nvSpPr>
          <p:cNvPr id="3" name="Plassholder for innhold 2"/>
          <p:cNvSpPr>
            <a:spLocks noGrp="1"/>
          </p:cNvSpPr>
          <p:nvPr>
            <p:ph idx="1"/>
          </p:nvPr>
        </p:nvSpPr>
        <p:spPr>
          <a:xfrm>
            <a:off x="457200" y="1525624"/>
            <a:ext cx="8229600" cy="5400600"/>
          </a:xfrm>
        </p:spPr>
        <p:txBody>
          <a:bodyPr>
            <a:noAutofit/>
          </a:bodyPr>
          <a:lstStyle/>
          <a:p>
            <a:r>
              <a:rPr lang="en-US" sz="1400" dirty="0"/>
              <a:t>After switching to APPROACH frequency, FL will </a:t>
            </a:r>
            <a:r>
              <a:rPr lang="en-US" sz="1400" dirty="0" smtClean="0"/>
              <a:t>again perform check-in on AFT as before</a:t>
            </a:r>
            <a:endParaRPr lang="en-US" sz="1400" dirty="0"/>
          </a:p>
          <a:p>
            <a:r>
              <a:rPr lang="en-US" sz="1400" dirty="0"/>
              <a:t>FL will then check in with APPROACH:</a:t>
            </a:r>
          </a:p>
          <a:p>
            <a:pPr lvl="1"/>
            <a:r>
              <a:rPr lang="en-US" sz="1400" i="1" dirty="0">
                <a:solidFill>
                  <a:schemeClr val="accent3">
                    <a:lumMod val="50000"/>
                  </a:schemeClr>
                </a:solidFill>
              </a:rPr>
              <a:t>“Tbilisi Approach, JEDI8-1 – Passing 5000ft and climbing, heading 301”</a:t>
            </a:r>
          </a:p>
          <a:p>
            <a:pPr lvl="1"/>
            <a:r>
              <a:rPr lang="en-US" sz="1400" i="1" dirty="0">
                <a:solidFill>
                  <a:schemeClr val="accent3">
                    <a:lumMod val="50000"/>
                  </a:schemeClr>
                </a:solidFill>
              </a:rPr>
              <a:t>“JEDI8-1, Approach. Positive radar contact. Climb and maintain FL240, turn left inbound Mukhrani”</a:t>
            </a:r>
          </a:p>
          <a:p>
            <a:pPr lvl="1"/>
            <a:r>
              <a:rPr lang="en-US" sz="1400" i="1" dirty="0">
                <a:solidFill>
                  <a:schemeClr val="accent3">
                    <a:lumMod val="50000"/>
                  </a:schemeClr>
                </a:solidFill>
              </a:rPr>
              <a:t>“Climb and maintain FL240, left turn inbound MUKHRANI– JEDI8-1”</a:t>
            </a:r>
          </a:p>
          <a:p>
            <a:pPr lvl="1"/>
            <a:r>
              <a:rPr lang="en-US" sz="1200" dirty="0"/>
              <a:t>When the flight is about to cross out of the TMA, approach will push the flight onto the next controlling agency – AWACS. AWACS is controlled by a Senior Weapons Director (SD) with call sign DARKSTAR and is the highest controlling agency within the 132</a:t>
            </a:r>
            <a:r>
              <a:rPr lang="en-US" sz="1200" baseline="30000" dirty="0"/>
              <a:t>nd</a:t>
            </a:r>
            <a:endParaRPr lang="en-US" sz="1200" dirty="0"/>
          </a:p>
          <a:p>
            <a:pPr lvl="1"/>
            <a:r>
              <a:rPr lang="en-US" sz="1400" i="1" dirty="0">
                <a:solidFill>
                  <a:schemeClr val="accent3">
                    <a:lumMod val="50000"/>
                  </a:schemeClr>
                </a:solidFill>
              </a:rPr>
              <a:t>“JEDI8-1, Approach. Contact DARKSTAR on 237.0”</a:t>
            </a:r>
          </a:p>
          <a:p>
            <a:pPr lvl="1"/>
            <a:r>
              <a:rPr lang="en-US" sz="1400" i="1" dirty="0">
                <a:solidFill>
                  <a:schemeClr val="accent3">
                    <a:lumMod val="50000"/>
                  </a:schemeClr>
                </a:solidFill>
              </a:rPr>
              <a:t>“Contacting DARKSTAR on 237.0, JEDI8-1”</a:t>
            </a:r>
          </a:p>
          <a:p>
            <a:pPr lvl="1"/>
            <a:r>
              <a:rPr lang="en-US" sz="1200" dirty="0"/>
              <a:t>FL and the flight will again perform the normal procedure for frequency changes before checking in with DARKSTAR</a:t>
            </a:r>
          </a:p>
          <a:p>
            <a:pPr lvl="1"/>
            <a:r>
              <a:rPr lang="en-US" sz="1400" i="1" dirty="0">
                <a:solidFill>
                  <a:schemeClr val="accent3">
                    <a:lumMod val="50000"/>
                  </a:schemeClr>
                </a:solidFill>
              </a:rPr>
              <a:t>“DARKSTAR , JEDI8-1 with you at FL240 passing MUKHRANI.”</a:t>
            </a:r>
          </a:p>
          <a:p>
            <a:pPr lvl="1"/>
            <a:r>
              <a:rPr lang="en-US" sz="1200" dirty="0"/>
              <a:t>DARKSTAR will at this point perform an authentication using the AET-100 table.</a:t>
            </a:r>
          </a:p>
          <a:p>
            <a:pPr lvl="1"/>
            <a:r>
              <a:rPr lang="en-US" sz="1400" i="1" dirty="0">
                <a:solidFill>
                  <a:schemeClr val="accent3">
                    <a:lumMod val="50000"/>
                  </a:schemeClr>
                </a:solidFill>
              </a:rPr>
              <a:t>“JEDI8-1, DARKSTAR . Authenticate ALPHA DELTA TANGO</a:t>
            </a:r>
            <a:r>
              <a:rPr lang="en-US" sz="1400" b="1" i="1" dirty="0">
                <a:solidFill>
                  <a:schemeClr val="accent3">
                    <a:lumMod val="50000"/>
                  </a:schemeClr>
                </a:solidFill>
              </a:rPr>
              <a:t>”</a:t>
            </a:r>
          </a:p>
          <a:p>
            <a:pPr lvl="1"/>
            <a:r>
              <a:rPr lang="en-US" sz="1400" i="1" dirty="0">
                <a:solidFill>
                  <a:schemeClr val="accent3">
                    <a:lumMod val="50000"/>
                  </a:schemeClr>
                </a:solidFill>
              </a:rPr>
              <a:t>“JEDI8-1 authenticates ZULU. Authenticate ALPHA KILO INDIA”</a:t>
            </a:r>
          </a:p>
          <a:p>
            <a:pPr lvl="1"/>
            <a:r>
              <a:rPr lang="en-US" sz="1400" i="1" dirty="0">
                <a:solidFill>
                  <a:schemeClr val="accent3">
                    <a:lumMod val="50000"/>
                  </a:schemeClr>
                </a:solidFill>
              </a:rPr>
              <a:t>“DARKSTAR authenticates HOTEL. JEDI8-1 send check-in”</a:t>
            </a:r>
          </a:p>
          <a:p>
            <a:pPr lvl="1"/>
            <a:r>
              <a:rPr lang="en-US" sz="1400" i="1" dirty="0">
                <a:solidFill>
                  <a:schemeClr val="accent3">
                    <a:lumMod val="50000"/>
                  </a:schemeClr>
                </a:solidFill>
              </a:rPr>
              <a:t>“DARKSTAR, JEDI8 is two times M2000C checking in as fragged”</a:t>
            </a:r>
          </a:p>
          <a:p>
            <a:pPr lvl="1"/>
            <a:r>
              <a:rPr lang="en-US" sz="1400" i="1" dirty="0">
                <a:solidFill>
                  <a:schemeClr val="accent3">
                    <a:lumMod val="50000"/>
                  </a:schemeClr>
                </a:solidFill>
              </a:rPr>
              <a:t>“JEDI8-1, DARKSTAR. Copy, continue as fragged”</a:t>
            </a:r>
          </a:p>
          <a:p>
            <a:pPr lvl="1"/>
            <a:r>
              <a:rPr lang="en-US" sz="1400" i="1" dirty="0">
                <a:solidFill>
                  <a:schemeClr val="accent3">
                    <a:lumMod val="50000"/>
                  </a:schemeClr>
                </a:solidFill>
              </a:rPr>
              <a:t>“JEDI8-1</a:t>
            </a:r>
            <a:r>
              <a:rPr lang="en-US" sz="1400" i="1" dirty="0" smtClean="0">
                <a:solidFill>
                  <a:schemeClr val="accent3">
                    <a:lumMod val="50000"/>
                  </a:schemeClr>
                </a:solidFill>
              </a:rPr>
              <a:t>”</a:t>
            </a:r>
          </a:p>
        </p:txBody>
      </p:sp>
    </p:spTree>
    <p:extLst>
      <p:ext uri="{BB962C8B-B14F-4D97-AF65-F5344CB8AC3E}">
        <p14:creationId xmlns:p14="http://schemas.microsoft.com/office/powerpoint/2010/main" val="315035203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67544" y="4811142"/>
            <a:ext cx="8229600" cy="1930226"/>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dirty="0" smtClean="0"/>
              <a:t/>
            </a:r>
            <a:br>
              <a:rPr lang="en-US" sz="2000" dirty="0" smtClean="0"/>
            </a:br>
            <a:r>
              <a:rPr lang="en-US" sz="2000" dirty="0" smtClean="0"/>
              <a:t>Your flight has now completed a departure from the TMA and is ready to continue on its mission as fragged.</a:t>
            </a:r>
            <a:br>
              <a:rPr lang="en-US" sz="2000" dirty="0" smtClean="0"/>
            </a:br>
            <a:r>
              <a:rPr lang="en-US" sz="2000" dirty="0" smtClean="0"/>
              <a:t/>
            </a:r>
            <a:br>
              <a:rPr lang="en-US" sz="2000" dirty="0" smtClean="0"/>
            </a:br>
            <a:r>
              <a:rPr lang="en-US" sz="2000" dirty="0" smtClean="0"/>
              <a:t>DARKSTAR might choose to push you into another Weapons Director, like MAGIC or CRYSTAL. However, A2A engagements and its coms is beyond the scope of this presentation.</a:t>
            </a:r>
            <a:r>
              <a:rPr lang="en-US" sz="2000" i="1" dirty="0" smtClean="0">
                <a:solidFill>
                  <a:schemeClr val="accent3">
                    <a:lumMod val="50000"/>
                  </a:schemeClr>
                </a:solidFill>
              </a:rPr>
              <a:t/>
            </a:r>
            <a:br>
              <a:rPr lang="en-US" sz="2000" i="1" dirty="0" smtClean="0">
                <a:solidFill>
                  <a:schemeClr val="accent3">
                    <a:lumMod val="50000"/>
                  </a:schemeClr>
                </a:solidFill>
              </a:rPr>
            </a:br>
            <a:endParaRPr lang="nb-NO" sz="2000" dirty="0"/>
          </a:p>
        </p:txBody>
      </p:sp>
      <p:grpSp>
        <p:nvGrpSpPr>
          <p:cNvPr id="5" name="Group 4"/>
          <p:cNvGrpSpPr/>
          <p:nvPr/>
        </p:nvGrpSpPr>
        <p:grpSpPr>
          <a:xfrm>
            <a:off x="429444" y="980728"/>
            <a:ext cx="8305800" cy="3672408"/>
            <a:chOff x="457200" y="2780928"/>
            <a:chExt cx="8305800" cy="3672408"/>
          </a:xfrm>
        </p:grpSpPr>
        <p:pic>
          <p:nvPicPr>
            <p:cNvPr id="6" name="Picture 4" descr="https://media.discordapp.net/attachments/330241466444283906/368702054950240258/Screen_171013_214003.jpg"/>
            <p:cNvPicPr>
              <a:picLocks noChangeAspect="1" noChangeArrowheads="1"/>
            </p:cNvPicPr>
            <p:nvPr/>
          </p:nvPicPr>
          <p:blipFill rotWithShape="1">
            <a:blip r:embed="rId2">
              <a:extLst>
                <a:ext uri="{28A0092B-C50C-407E-A947-70E740481C1C}">
                  <a14:useLocalDpi xmlns:a14="http://schemas.microsoft.com/office/drawing/2010/main" val="0"/>
                </a:ext>
              </a:extLst>
            </a:blip>
            <a:srcRect t="26895" b="36032"/>
            <a:stretch/>
          </p:blipFill>
          <p:spPr bwMode="auto">
            <a:xfrm>
              <a:off x="457200" y="2780928"/>
              <a:ext cx="8305800" cy="367240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457200" y="4617132"/>
              <a:ext cx="4258816"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t>Your flight at this point!</a:t>
              </a:r>
              <a:endParaRPr lang="en-US" sz="2400" dirty="0"/>
            </a:p>
          </p:txBody>
        </p:sp>
        <p:sp>
          <p:nvSpPr>
            <p:cNvPr id="8" name="Rectangle 7"/>
            <p:cNvSpPr/>
            <p:nvPr/>
          </p:nvSpPr>
          <p:spPr>
            <a:xfrm>
              <a:off x="5868144" y="6237312"/>
              <a:ext cx="2894856"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800" dirty="0" smtClean="0">
                  <a:solidFill>
                    <a:schemeClr val="tx2"/>
                  </a:solidFill>
                </a:rPr>
                <a:t>Bulldog and Hahn in close formation over Lake </a:t>
              </a:r>
              <a:r>
                <a:rPr lang="en-US" sz="800" dirty="0" err="1" smtClean="0">
                  <a:solidFill>
                    <a:schemeClr val="tx2"/>
                  </a:solidFill>
                </a:rPr>
                <a:t>Poti</a:t>
              </a:r>
              <a:endParaRPr lang="en-US" sz="800" dirty="0">
                <a:solidFill>
                  <a:schemeClr val="tx2"/>
                </a:solidFill>
              </a:endParaRPr>
            </a:p>
          </p:txBody>
        </p:sp>
      </p:grpSp>
    </p:spTree>
    <p:extLst>
      <p:ext uri="{BB962C8B-B14F-4D97-AF65-F5344CB8AC3E}">
        <p14:creationId xmlns:p14="http://schemas.microsoft.com/office/powerpoint/2010/main" val="29661817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did we </a:t>
            </a:r>
            <a:r>
              <a:rPr lang="en-US" dirty="0" smtClean="0"/>
              <a:t>learned </a:t>
            </a:r>
            <a:r>
              <a:rPr lang="en-US" dirty="0"/>
              <a:t>so far:</a:t>
            </a:r>
          </a:p>
        </p:txBody>
      </p:sp>
      <p:sp>
        <p:nvSpPr>
          <p:cNvPr id="3" name="Content Placeholder 2"/>
          <p:cNvSpPr>
            <a:spLocks noGrp="1"/>
          </p:cNvSpPr>
          <p:nvPr>
            <p:ph idx="1"/>
          </p:nvPr>
        </p:nvSpPr>
        <p:spPr/>
        <p:txBody>
          <a:bodyPr>
            <a:normAutofit fontScale="55000" lnSpcReduction="20000"/>
          </a:bodyPr>
          <a:lstStyle/>
          <a:p>
            <a:r>
              <a:rPr lang="en-US" sz="3000" dirty="0" smtClean="0"/>
              <a:t>How to prepare ourselves and the aircraft in order to use radio efficiently</a:t>
            </a:r>
          </a:p>
          <a:p>
            <a:r>
              <a:rPr lang="en-US" sz="3000" dirty="0" smtClean="0"/>
              <a:t>The necessary clearances needed and what agencies are able to provide them</a:t>
            </a:r>
          </a:p>
          <a:p>
            <a:r>
              <a:rPr lang="en-US" sz="3000" dirty="0" smtClean="0"/>
              <a:t>There is a pattern and a reputability to they “language” spoken on coms. Recognize this pattern, and the rest will come easily</a:t>
            </a:r>
          </a:p>
          <a:p>
            <a:pPr lvl="1"/>
            <a:r>
              <a:rPr lang="en-US" sz="2900" dirty="0" smtClean="0"/>
              <a:t>During your flights, think about the next step. What clearances will you need next? Go trough the conversation mentally</a:t>
            </a:r>
          </a:p>
          <a:p>
            <a:pPr lvl="1"/>
            <a:r>
              <a:rPr lang="en-US" sz="2900" dirty="0" smtClean="0"/>
              <a:t>Listen in on what your Flight Lead is saying on AFT. What will he ask for next?</a:t>
            </a:r>
          </a:p>
          <a:p>
            <a:pPr lvl="1"/>
            <a:endParaRPr lang="en-US" sz="2600" dirty="0" smtClean="0"/>
          </a:p>
          <a:p>
            <a:r>
              <a:rPr lang="en-US" sz="3000" dirty="0" smtClean="0"/>
              <a:t>Should you end up as a singleton – Don’t panic! Remember the clearances and their sequence. On returning to base, the procedure is almost the exact opposite.</a:t>
            </a:r>
          </a:p>
          <a:p>
            <a:pPr lvl="1"/>
            <a:endParaRPr lang="en-US" sz="2600" dirty="0" smtClean="0"/>
          </a:p>
          <a:p>
            <a:r>
              <a:rPr lang="en-US" sz="3000" dirty="0" smtClean="0"/>
              <a:t>Remember that instructions or messages are of no use if it is not received or misunderstood. There is no shame in asking the agency to repeat the message. To the best of your ability - make sure you received everything correctly</a:t>
            </a:r>
          </a:p>
          <a:p>
            <a:endParaRPr lang="en-US" sz="3000" dirty="0"/>
          </a:p>
          <a:p>
            <a:r>
              <a:rPr lang="en-US" sz="3000" dirty="0" smtClean="0"/>
              <a:t>Think about what you are going to say / answer BEFORE you press the PTT button. </a:t>
            </a:r>
            <a:br>
              <a:rPr lang="en-US" sz="3000" dirty="0" smtClean="0"/>
            </a:br>
            <a:r>
              <a:rPr lang="en-US" sz="3000" dirty="0" smtClean="0"/>
              <a:t>We don’t want to be blocking the whole frequency while thinking.</a:t>
            </a:r>
          </a:p>
        </p:txBody>
      </p:sp>
    </p:spTree>
    <p:extLst>
      <p:ext uri="{BB962C8B-B14F-4D97-AF65-F5344CB8AC3E}">
        <p14:creationId xmlns:p14="http://schemas.microsoft.com/office/powerpoint/2010/main" val="136163828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Returning to Base</a:t>
            </a:r>
            <a:endParaRPr lang="en-US" dirty="0"/>
          </a:p>
        </p:txBody>
      </p:sp>
      <p:sp>
        <p:nvSpPr>
          <p:cNvPr id="3" name="Content Placeholder 2"/>
          <p:cNvSpPr>
            <a:spLocks noGrp="1"/>
          </p:cNvSpPr>
          <p:nvPr>
            <p:ph idx="1"/>
          </p:nvPr>
        </p:nvSpPr>
        <p:spPr>
          <a:xfrm>
            <a:off x="457200" y="1772816"/>
            <a:ext cx="8229600" cy="4896544"/>
          </a:xfrm>
        </p:spPr>
        <p:txBody>
          <a:bodyPr>
            <a:normAutofit fontScale="92500" lnSpcReduction="20000"/>
          </a:bodyPr>
          <a:lstStyle/>
          <a:p>
            <a:pPr marL="0" indent="0">
              <a:buNone/>
            </a:pPr>
            <a:r>
              <a:rPr lang="en-US" sz="2400" dirty="0" smtClean="0"/>
              <a:t>The procedure for getting home can be broken into the following steps:</a:t>
            </a:r>
          </a:p>
          <a:p>
            <a:pPr lvl="1"/>
            <a:r>
              <a:rPr lang="en-US" sz="2000" dirty="0" smtClean="0"/>
              <a:t>Checking out with AWACS</a:t>
            </a:r>
          </a:p>
          <a:p>
            <a:pPr lvl="1"/>
            <a:r>
              <a:rPr lang="en-US" sz="2000" dirty="0" smtClean="0"/>
              <a:t>Checking in with APPROACH and continue trough his airspace</a:t>
            </a:r>
          </a:p>
          <a:p>
            <a:pPr lvl="1"/>
            <a:r>
              <a:rPr lang="en-US" sz="2000" dirty="0" smtClean="0"/>
              <a:t>Check in with TOWER to receive final vectors and Clearance to Land</a:t>
            </a:r>
          </a:p>
          <a:p>
            <a:pPr lvl="1"/>
            <a:r>
              <a:rPr lang="en-US" sz="2000" dirty="0" smtClean="0"/>
              <a:t>Check in with GROUND to receive taxiing instructions back to parking</a:t>
            </a:r>
          </a:p>
          <a:p>
            <a:pPr marL="0" indent="0">
              <a:buNone/>
            </a:pPr>
            <a:endParaRPr lang="en-US" sz="2400" dirty="0" smtClean="0"/>
          </a:p>
          <a:p>
            <a:pPr marL="0" indent="0" algn="ctr">
              <a:buNone/>
            </a:pPr>
            <a:r>
              <a:rPr lang="en-US" sz="2400" i="1" dirty="0" smtClean="0"/>
              <a:t>It is more or less the exact opposite of what we do on departure!</a:t>
            </a:r>
          </a:p>
          <a:p>
            <a:pPr marL="0" indent="0">
              <a:buNone/>
            </a:pPr>
            <a:endParaRPr lang="en-US" sz="2400" dirty="0"/>
          </a:p>
          <a:p>
            <a:pPr marL="0" indent="0">
              <a:buNone/>
            </a:pPr>
            <a:r>
              <a:rPr lang="en-US" sz="2400" dirty="0"/>
              <a:t>Depending on the situation and metrological conditions, agencies will give you instructions on where to fly and what altitudes to keep in order to get back home safely. There is too much variation to what could be transmitted in order to give examples for everything in this presentation. However, these instructions are fairly straight forward and self-explanatory.</a:t>
            </a:r>
          </a:p>
          <a:p>
            <a:pPr marL="0" indent="0">
              <a:buNone/>
            </a:pPr>
            <a:endParaRPr lang="en-US" sz="2400" dirty="0" smtClean="0"/>
          </a:p>
        </p:txBody>
      </p:sp>
    </p:spTree>
    <p:extLst>
      <p:ext uri="{BB962C8B-B14F-4D97-AF65-F5344CB8AC3E}">
        <p14:creationId xmlns:p14="http://schemas.microsoft.com/office/powerpoint/2010/main" val="312296481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80728"/>
            <a:ext cx="8229600" cy="5688632"/>
          </a:xfrm>
        </p:spPr>
        <p:txBody>
          <a:bodyPr>
            <a:normAutofit fontScale="92500" lnSpcReduction="20000"/>
          </a:bodyPr>
          <a:lstStyle/>
          <a:p>
            <a:pPr marL="0" indent="0">
              <a:buNone/>
            </a:pPr>
            <a:r>
              <a:rPr lang="en-US" sz="2000" dirty="0" smtClean="0"/>
              <a:t>There are a few terms that you might encounter on your way back:</a:t>
            </a:r>
            <a:br>
              <a:rPr lang="en-US" sz="2000" dirty="0" smtClean="0"/>
            </a:br>
            <a:endParaRPr lang="en-US" sz="2000" dirty="0" smtClean="0"/>
          </a:p>
          <a:p>
            <a:r>
              <a:rPr lang="en-US" sz="2000" b="1" dirty="0" smtClean="0"/>
              <a:t>Straight-in Approach:</a:t>
            </a:r>
            <a:r>
              <a:rPr lang="en-US" sz="2000" dirty="0"/>
              <a:t/>
            </a:r>
            <a:br>
              <a:rPr lang="en-US" sz="2000" dirty="0"/>
            </a:br>
            <a:r>
              <a:rPr lang="en-US" sz="2000" dirty="0" smtClean="0"/>
              <a:t>This is the normal airliner type landing where you come straight on to the runway from 8-10nm on a nice glide-slope</a:t>
            </a:r>
            <a:br>
              <a:rPr lang="en-US" sz="2000" dirty="0" smtClean="0"/>
            </a:br>
            <a:endParaRPr lang="en-US" sz="2000" dirty="0" smtClean="0"/>
          </a:p>
          <a:p>
            <a:r>
              <a:rPr lang="en-US" sz="2000" b="1" dirty="0" smtClean="0"/>
              <a:t>Overhead Break: </a:t>
            </a:r>
            <a:br>
              <a:rPr lang="en-US" sz="2000" b="1" dirty="0" smtClean="0"/>
            </a:br>
            <a:r>
              <a:rPr lang="en-US" sz="2000" dirty="0" smtClean="0"/>
              <a:t>This is the preferred way of recovering military aircraft. Fighters come in fast, on runway heading overflying the runway, at approximately 1500ft AGL at 350kt and will perform a medium to high-G 180° turn down wind for final - bleeding off speed in the process</a:t>
            </a:r>
            <a:br>
              <a:rPr lang="en-US" sz="2000" dirty="0" smtClean="0"/>
            </a:br>
            <a:endParaRPr lang="en-US" sz="2000" dirty="0" smtClean="0"/>
          </a:p>
          <a:p>
            <a:r>
              <a:rPr lang="en-US" sz="2000" b="1" dirty="0" smtClean="0"/>
              <a:t>Join [left-hand] circuit [or pattern] – you are number 2 for landing:</a:t>
            </a:r>
            <a:br>
              <a:rPr lang="en-US" sz="2000" b="1" dirty="0" smtClean="0"/>
            </a:br>
            <a:r>
              <a:rPr lang="en-US" sz="2000" dirty="0" smtClean="0"/>
              <a:t>There are multiple flights waiting to land. ATC is putting all flights into a rectangular pattern on the cold side of the runway and is instructing your flight to join. He is also instructing that your flight is number two in line for landing.</a:t>
            </a:r>
            <a:br>
              <a:rPr lang="en-US" sz="2000" dirty="0" smtClean="0"/>
            </a:br>
            <a:endParaRPr lang="en-US" sz="2000" b="1" dirty="0" smtClean="0"/>
          </a:p>
          <a:p>
            <a:r>
              <a:rPr lang="en-US" sz="2000" b="1" dirty="0" smtClean="0"/>
              <a:t>Pattern Altitude:</a:t>
            </a:r>
            <a:br>
              <a:rPr lang="en-US" sz="2000" b="1" dirty="0" smtClean="0"/>
            </a:br>
            <a:r>
              <a:rPr lang="en-US" sz="2000" dirty="0" smtClean="0"/>
              <a:t>The altitude flights entering into the pattern is expected to keep</a:t>
            </a:r>
            <a:endParaRPr lang="en-US" sz="2000" b="1" dirty="0"/>
          </a:p>
          <a:p>
            <a:endParaRPr lang="en-US" sz="2000" dirty="0" smtClean="0"/>
          </a:p>
          <a:p>
            <a:pPr marL="0" indent="0" algn="ctr">
              <a:buNone/>
            </a:pPr>
            <a:r>
              <a:rPr lang="en-US" sz="2000" b="1" dirty="0" smtClean="0"/>
              <a:t>Further explanations can be found in the 176</a:t>
            </a:r>
            <a:r>
              <a:rPr lang="en-US" sz="2000" b="1" baseline="30000" dirty="0" smtClean="0"/>
              <a:t>th</a:t>
            </a:r>
            <a:r>
              <a:rPr lang="en-US" sz="2000" b="1" dirty="0" smtClean="0"/>
              <a:t> SOP, Appendix A</a:t>
            </a:r>
          </a:p>
          <a:p>
            <a:pPr lvl="1"/>
            <a:endParaRPr lang="en-US" sz="2000" dirty="0" smtClean="0"/>
          </a:p>
        </p:txBody>
      </p:sp>
    </p:spTree>
    <p:extLst>
      <p:ext uri="{BB962C8B-B14F-4D97-AF65-F5344CB8AC3E}">
        <p14:creationId xmlns:p14="http://schemas.microsoft.com/office/powerpoint/2010/main" val="3234282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1052736"/>
            <a:ext cx="8229600" cy="4353347"/>
          </a:xfrm>
        </p:spPr>
        <p:txBody>
          <a:bodyPr/>
          <a:lstStyle/>
          <a:p>
            <a:pPr marL="0" indent="0" algn="ctr">
              <a:buNone/>
            </a:pPr>
            <a:r>
              <a:rPr lang="en-US" sz="2700" dirty="0" smtClean="0"/>
              <a:t>The Mirage is a fast jet - Check in with APPROACH early!</a:t>
            </a:r>
          </a:p>
          <a:p>
            <a:pPr marL="0" indent="0" algn="ctr">
              <a:buNone/>
            </a:pPr>
            <a:endParaRPr lang="en-US" sz="2800" dirty="0"/>
          </a:p>
          <a:p>
            <a:pPr marL="0" indent="0">
              <a:buNone/>
            </a:pPr>
            <a:r>
              <a:rPr lang="en-US" sz="2000" dirty="0" smtClean="0"/>
              <a:t>Check in with APPROACH while still a few minutes out of the TMA. He will be able to provide better service, and you reduce the risk of being put into a holding pattern – waiting to descend. We want to get back on ground and get ready for the next one!</a:t>
            </a:r>
            <a:r>
              <a:rPr lang="en-US" dirty="0" smtClean="0"/>
              <a:t/>
            </a:r>
            <a:br>
              <a:rPr lang="en-US" dirty="0" smtClean="0"/>
            </a:br>
            <a:endParaRPr lang="en-US" dirty="0"/>
          </a:p>
        </p:txBody>
      </p:sp>
      <p:pic>
        <p:nvPicPr>
          <p:cNvPr id="2050" name="Picture 2" descr="https://vignette.wikia.nocookie.net/topgun/images/d/d3/Screenshot_00013.jpg/revision/latest?cb=2012032920075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4864" y="3573016"/>
            <a:ext cx="6010944" cy="3030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07039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Mission Planning &amp; After-action reports</a:t>
            </a:r>
            <a:endParaRPr lang="en-US" dirty="0"/>
          </a:p>
        </p:txBody>
      </p:sp>
      <p:sp>
        <p:nvSpPr>
          <p:cNvPr id="5" name="Text Placeholder 4"/>
          <p:cNvSpPr>
            <a:spLocks noGrp="1"/>
          </p:cNvSpPr>
          <p:nvPr>
            <p:ph type="body" idx="1"/>
          </p:nvPr>
        </p:nvSpPr>
        <p:spPr/>
        <p:txBody>
          <a:bodyPr/>
          <a:lstStyle/>
          <a:p>
            <a:r>
              <a:rPr lang="en-US" dirty="0" smtClean="0"/>
              <a:t>132-TRP-765-COM-01</a:t>
            </a:r>
            <a:endParaRPr lang="en-US" dirty="0"/>
          </a:p>
        </p:txBody>
      </p:sp>
    </p:spTree>
    <p:extLst>
      <p:ext uri="{BB962C8B-B14F-4D97-AF65-F5344CB8AC3E}">
        <p14:creationId xmlns:p14="http://schemas.microsoft.com/office/powerpoint/2010/main" val="14849043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Checking Out with AWACS</a:t>
            </a:r>
            <a:endParaRPr lang="en-US" dirty="0"/>
          </a:p>
        </p:txBody>
      </p:sp>
      <p:sp>
        <p:nvSpPr>
          <p:cNvPr id="3" name="Content Placeholder 2"/>
          <p:cNvSpPr>
            <a:spLocks noGrp="1"/>
          </p:cNvSpPr>
          <p:nvPr>
            <p:ph idx="1"/>
          </p:nvPr>
        </p:nvSpPr>
        <p:spPr/>
        <p:txBody>
          <a:bodyPr/>
          <a:lstStyle/>
          <a:p>
            <a:pPr marL="0" indent="0">
              <a:buNone/>
            </a:pPr>
            <a:r>
              <a:rPr lang="en-US" sz="2400" dirty="0" smtClean="0"/>
              <a:t>The flight has finished its mission, and FL will state his intentions to AWACS:</a:t>
            </a:r>
          </a:p>
          <a:p>
            <a:pPr lvl="1"/>
            <a:r>
              <a:rPr lang="en-US" sz="1800" i="1" dirty="0" smtClean="0">
                <a:solidFill>
                  <a:schemeClr val="accent3">
                    <a:lumMod val="50000"/>
                  </a:schemeClr>
                </a:solidFill>
              </a:rPr>
              <a:t>“DARKSTAR, JEDI8 has finished our business, JOKER and RTB at this time”</a:t>
            </a:r>
          </a:p>
          <a:p>
            <a:pPr lvl="1"/>
            <a:r>
              <a:rPr lang="en-US" sz="1800" i="1" dirty="0" smtClean="0">
                <a:solidFill>
                  <a:schemeClr val="accent3">
                    <a:lumMod val="50000"/>
                  </a:schemeClr>
                </a:solidFill>
              </a:rPr>
              <a:t>“JEDI8, DARKSTAR copies all. FL220 for transit, inbound MUKHRANI”</a:t>
            </a:r>
          </a:p>
          <a:p>
            <a:pPr lvl="1"/>
            <a:r>
              <a:rPr lang="en-US" sz="1800" i="1" dirty="0" smtClean="0">
                <a:solidFill>
                  <a:schemeClr val="accent3">
                    <a:lumMod val="50000"/>
                  </a:schemeClr>
                </a:solidFill>
              </a:rPr>
              <a:t>“FL220, JEDI8”</a:t>
            </a:r>
          </a:p>
          <a:p>
            <a:pPr marL="457200" lvl="1" indent="0">
              <a:buNone/>
            </a:pPr>
            <a:endParaRPr lang="en-US" sz="1800" dirty="0" smtClean="0">
              <a:solidFill>
                <a:schemeClr val="accent3">
                  <a:lumMod val="50000"/>
                </a:schemeClr>
              </a:solidFill>
            </a:endParaRPr>
          </a:p>
          <a:p>
            <a:pPr marL="0" indent="0">
              <a:buNone/>
            </a:pPr>
            <a:r>
              <a:rPr lang="en-US" sz="2400" dirty="0" smtClean="0"/>
              <a:t>A few minutes before reaching the TMA, FL will check out with AWACS:</a:t>
            </a:r>
          </a:p>
          <a:p>
            <a:pPr lvl="1"/>
            <a:r>
              <a:rPr lang="en-US" sz="1800" i="1" dirty="0" smtClean="0">
                <a:solidFill>
                  <a:schemeClr val="accent3">
                    <a:lumMod val="50000"/>
                  </a:schemeClr>
                </a:solidFill>
              </a:rPr>
              <a:t>“DARKSTAR, JEDI8 – Just outside the TMA, leaving your frequency”</a:t>
            </a:r>
          </a:p>
          <a:p>
            <a:pPr lvl="1"/>
            <a:r>
              <a:rPr lang="en-US" sz="1800" i="1" dirty="0" smtClean="0">
                <a:solidFill>
                  <a:schemeClr val="accent3">
                    <a:lumMod val="50000"/>
                  </a:schemeClr>
                </a:solidFill>
              </a:rPr>
              <a:t>“JEDI8, DARKSTAR copies. APPROACH frequency is 127.2 So long!”</a:t>
            </a:r>
            <a:endParaRPr lang="en-US" sz="2000" i="1" dirty="0" smtClean="0">
              <a:solidFill>
                <a:schemeClr val="accent3">
                  <a:lumMod val="50000"/>
                </a:schemeClr>
              </a:solidFill>
            </a:endParaRPr>
          </a:p>
          <a:p>
            <a:endParaRPr lang="en-US" sz="2800" dirty="0" smtClean="0"/>
          </a:p>
          <a:p>
            <a:endParaRPr lang="en-US" sz="2800" dirty="0" smtClean="0"/>
          </a:p>
        </p:txBody>
      </p:sp>
    </p:spTree>
    <p:extLst>
      <p:ext uri="{BB962C8B-B14F-4D97-AF65-F5344CB8AC3E}">
        <p14:creationId xmlns:p14="http://schemas.microsoft.com/office/powerpoint/2010/main" val="33714981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Checking in with Approach</a:t>
            </a:r>
            <a:endParaRPr lang="en-US" dirty="0"/>
          </a:p>
        </p:txBody>
      </p:sp>
      <p:sp>
        <p:nvSpPr>
          <p:cNvPr id="3" name="Content Placeholder 2"/>
          <p:cNvSpPr>
            <a:spLocks noGrp="1"/>
          </p:cNvSpPr>
          <p:nvPr>
            <p:ph idx="1"/>
          </p:nvPr>
        </p:nvSpPr>
        <p:spPr>
          <a:xfrm>
            <a:off x="457200" y="1628800"/>
            <a:ext cx="8229600" cy="5328592"/>
          </a:xfrm>
        </p:spPr>
        <p:txBody>
          <a:bodyPr>
            <a:normAutofit fontScale="92500" lnSpcReduction="20000"/>
          </a:bodyPr>
          <a:lstStyle/>
          <a:p>
            <a:pPr marL="0" indent="0">
              <a:buNone/>
            </a:pPr>
            <a:r>
              <a:rPr lang="en-US" sz="2000" dirty="0" smtClean="0"/>
              <a:t>After having checked out with AWACS, FL will check in with APPROACH to let him know his intentions and give him an idea of where the flight is in relation to his airspace</a:t>
            </a:r>
          </a:p>
          <a:p>
            <a:pPr marL="0" indent="0">
              <a:buNone/>
            </a:pPr>
            <a:endParaRPr lang="en-US" sz="2000" dirty="0" smtClean="0"/>
          </a:p>
          <a:p>
            <a:pPr marL="0" indent="0">
              <a:buNone/>
            </a:pPr>
            <a:r>
              <a:rPr lang="en-US" sz="2000" dirty="0" smtClean="0"/>
              <a:t>We can expect APPROACH to give us vectors and altitude necessary to position us towards the runway or pattern before handing us off. </a:t>
            </a:r>
          </a:p>
          <a:p>
            <a:pPr lvl="1"/>
            <a:r>
              <a:rPr lang="en-US" sz="1800" i="1" dirty="0" smtClean="0">
                <a:solidFill>
                  <a:schemeClr val="accent3">
                    <a:lumMod val="50000"/>
                  </a:schemeClr>
                </a:solidFill>
              </a:rPr>
              <a:t>“APPROACH, JEDI8 with you from the WEST – FL220, inbound for full stop landing”</a:t>
            </a:r>
          </a:p>
          <a:p>
            <a:pPr lvl="1"/>
            <a:r>
              <a:rPr lang="en-US" sz="1800" i="1" dirty="0" smtClean="0">
                <a:solidFill>
                  <a:schemeClr val="accent3">
                    <a:lumMod val="50000"/>
                  </a:schemeClr>
                </a:solidFill>
              </a:rPr>
              <a:t>“JEDI8, APPROACH. Identified, decent FL060 and turn right inbound Lochini. Report runway in sight”</a:t>
            </a:r>
          </a:p>
          <a:p>
            <a:pPr lvl="1"/>
            <a:r>
              <a:rPr lang="en-US" sz="1800" i="1" dirty="0" smtClean="0">
                <a:solidFill>
                  <a:schemeClr val="accent3">
                    <a:lumMod val="50000"/>
                  </a:schemeClr>
                </a:solidFill>
              </a:rPr>
              <a:t>“Wilco, FL060 inbound Lochini. JEDI8”</a:t>
            </a:r>
          </a:p>
          <a:p>
            <a:pPr lvl="1"/>
            <a:endParaRPr lang="en-US" sz="1800" dirty="0" smtClean="0">
              <a:solidFill>
                <a:schemeClr val="accent3">
                  <a:lumMod val="50000"/>
                </a:schemeClr>
              </a:solidFill>
            </a:endParaRPr>
          </a:p>
          <a:p>
            <a:pPr marL="0" indent="0">
              <a:buNone/>
            </a:pPr>
            <a:r>
              <a:rPr lang="en-US" sz="2200" dirty="0" smtClean="0"/>
              <a:t>As we continue towards the airfield – reaching our instructed altitude and acquire visual contact with the runway, we do as instructed.</a:t>
            </a:r>
          </a:p>
          <a:p>
            <a:pPr lvl="1"/>
            <a:r>
              <a:rPr lang="en-US" sz="1800" i="1" dirty="0" smtClean="0">
                <a:solidFill>
                  <a:schemeClr val="accent3">
                    <a:lumMod val="50000"/>
                  </a:schemeClr>
                </a:solidFill>
              </a:rPr>
              <a:t>“APPROACH, JEDI8 – FL060, runway in sight”</a:t>
            </a:r>
          </a:p>
          <a:p>
            <a:pPr lvl="1"/>
            <a:r>
              <a:rPr lang="en-US" sz="1800" i="1" dirty="0" smtClean="0">
                <a:solidFill>
                  <a:schemeClr val="accent3">
                    <a:lumMod val="50000"/>
                  </a:schemeClr>
                </a:solidFill>
              </a:rPr>
              <a:t>“Copy that JEDI8, contact TOWER on 138.2. So long”</a:t>
            </a:r>
          </a:p>
          <a:p>
            <a:pPr lvl="1"/>
            <a:r>
              <a:rPr lang="en-US" sz="1800" i="1" dirty="0" smtClean="0">
                <a:solidFill>
                  <a:schemeClr val="accent3">
                    <a:lumMod val="50000"/>
                  </a:schemeClr>
                </a:solidFill>
              </a:rPr>
              <a:t>“Tower on 138.2, JEDI8”</a:t>
            </a:r>
          </a:p>
          <a:p>
            <a:pPr lvl="1"/>
            <a:endParaRPr lang="en-US" sz="1800" dirty="0" smtClean="0">
              <a:solidFill>
                <a:schemeClr val="accent3">
                  <a:lumMod val="50000"/>
                </a:schemeClr>
              </a:solidFill>
            </a:endParaRPr>
          </a:p>
          <a:p>
            <a:pPr marL="0" indent="0">
              <a:buNone/>
            </a:pPr>
            <a:r>
              <a:rPr lang="en-US" sz="2200" dirty="0" smtClean="0"/>
              <a:t>Optionally APPROACH might also contact FL to initiate the push to TOWER</a:t>
            </a:r>
          </a:p>
          <a:p>
            <a:pPr lvl="1"/>
            <a:r>
              <a:rPr lang="en-US" sz="1800" i="1" dirty="0" smtClean="0">
                <a:solidFill>
                  <a:schemeClr val="accent3">
                    <a:lumMod val="50000"/>
                  </a:schemeClr>
                </a:solidFill>
              </a:rPr>
              <a:t>“JEDI8, contact TOWER – frequency 138.2”</a:t>
            </a:r>
          </a:p>
          <a:p>
            <a:pPr lvl="1"/>
            <a:r>
              <a:rPr lang="en-US" sz="1800" i="1" dirty="0" smtClean="0">
                <a:solidFill>
                  <a:schemeClr val="accent3">
                    <a:lumMod val="50000"/>
                  </a:schemeClr>
                </a:solidFill>
              </a:rPr>
              <a:t>“Tower 138.8, JEDI8”</a:t>
            </a:r>
          </a:p>
          <a:p>
            <a:pPr lvl="1"/>
            <a:endParaRPr lang="en-US" sz="1800" dirty="0" smtClean="0">
              <a:solidFill>
                <a:schemeClr val="accent3">
                  <a:lumMod val="50000"/>
                </a:schemeClr>
              </a:solidFill>
            </a:endParaRPr>
          </a:p>
          <a:p>
            <a:pPr lvl="1"/>
            <a:endParaRPr lang="en-US" sz="1800" dirty="0">
              <a:solidFill>
                <a:schemeClr val="accent3">
                  <a:lumMod val="50000"/>
                </a:schemeClr>
              </a:solidFill>
            </a:endParaRPr>
          </a:p>
        </p:txBody>
      </p:sp>
    </p:spTree>
    <p:extLst>
      <p:ext uri="{BB962C8B-B14F-4D97-AF65-F5344CB8AC3E}">
        <p14:creationId xmlns:p14="http://schemas.microsoft.com/office/powerpoint/2010/main" val="18121611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Checking in with Tower – OH BREAK</a:t>
            </a:r>
            <a:endParaRPr lang="en-US" dirty="0"/>
          </a:p>
        </p:txBody>
      </p:sp>
      <p:sp>
        <p:nvSpPr>
          <p:cNvPr id="3" name="Content Placeholder 2"/>
          <p:cNvSpPr>
            <a:spLocks noGrp="1"/>
          </p:cNvSpPr>
          <p:nvPr>
            <p:ph idx="1"/>
          </p:nvPr>
        </p:nvSpPr>
        <p:spPr>
          <a:xfrm>
            <a:off x="457200" y="1628800"/>
            <a:ext cx="8229600" cy="4968552"/>
          </a:xfrm>
        </p:spPr>
        <p:txBody>
          <a:bodyPr>
            <a:normAutofit fontScale="62500" lnSpcReduction="20000"/>
          </a:bodyPr>
          <a:lstStyle/>
          <a:p>
            <a:pPr marL="0" indent="0">
              <a:buNone/>
            </a:pPr>
            <a:r>
              <a:rPr lang="en-US" sz="2200" dirty="0"/>
              <a:t>The flight is now on the home stretch. Flight has been pushed to Tower – and again FL will check in, stating intensions and giving a rough </a:t>
            </a:r>
            <a:r>
              <a:rPr lang="en-US" sz="2200" dirty="0" smtClean="0"/>
              <a:t>position</a:t>
            </a:r>
          </a:p>
          <a:p>
            <a:pPr lvl="1"/>
            <a:r>
              <a:rPr lang="en-US" sz="1900" i="1" dirty="0">
                <a:solidFill>
                  <a:schemeClr val="accent3">
                    <a:lumMod val="50000"/>
                  </a:schemeClr>
                </a:solidFill>
              </a:rPr>
              <a:t>“</a:t>
            </a:r>
            <a:r>
              <a:rPr lang="en-US" sz="1900" i="1" dirty="0" smtClean="0">
                <a:solidFill>
                  <a:schemeClr val="accent3">
                    <a:lumMod val="50000"/>
                  </a:schemeClr>
                </a:solidFill>
              </a:rPr>
              <a:t>Tower, JEDI8 - FL060 </a:t>
            </a:r>
            <a:r>
              <a:rPr lang="en-US" sz="1900" i="1" dirty="0">
                <a:solidFill>
                  <a:schemeClr val="accent3">
                    <a:lumMod val="50000"/>
                  </a:schemeClr>
                </a:solidFill>
              </a:rPr>
              <a:t>just short of Lochini inbound for full stop </a:t>
            </a:r>
            <a:r>
              <a:rPr lang="en-US" sz="1900" i="1" dirty="0" smtClean="0">
                <a:solidFill>
                  <a:schemeClr val="accent3">
                    <a:lumMod val="50000"/>
                  </a:schemeClr>
                </a:solidFill>
              </a:rPr>
              <a:t>landing via </a:t>
            </a:r>
            <a:r>
              <a:rPr lang="en-US" sz="1900" b="1" i="1" dirty="0" smtClean="0">
                <a:solidFill>
                  <a:schemeClr val="accent3">
                    <a:lumMod val="50000"/>
                  </a:schemeClr>
                </a:solidFill>
              </a:rPr>
              <a:t>overhead break</a:t>
            </a:r>
            <a:r>
              <a:rPr lang="en-US" sz="1900" i="1" dirty="0" smtClean="0">
                <a:solidFill>
                  <a:schemeClr val="accent3">
                    <a:lumMod val="50000"/>
                  </a:schemeClr>
                </a:solidFill>
              </a:rPr>
              <a:t>”</a:t>
            </a:r>
            <a:endParaRPr lang="en-US" sz="1900" i="1" dirty="0">
              <a:solidFill>
                <a:schemeClr val="accent3">
                  <a:lumMod val="50000"/>
                </a:schemeClr>
              </a:solidFill>
            </a:endParaRPr>
          </a:p>
          <a:p>
            <a:pPr lvl="1"/>
            <a:r>
              <a:rPr lang="en-US" sz="1900" i="1" dirty="0" smtClean="0">
                <a:solidFill>
                  <a:schemeClr val="accent3">
                    <a:lumMod val="50000"/>
                  </a:schemeClr>
                </a:solidFill>
              </a:rPr>
              <a:t>“JEDI8, Tower - Copy</a:t>
            </a:r>
            <a:r>
              <a:rPr lang="en-US" sz="1900" i="1" dirty="0">
                <a:solidFill>
                  <a:schemeClr val="accent3">
                    <a:lumMod val="50000"/>
                  </a:schemeClr>
                </a:solidFill>
              </a:rPr>
              <a:t>.</a:t>
            </a:r>
            <a:r>
              <a:rPr lang="en-US" sz="1900" i="1" dirty="0" smtClean="0">
                <a:solidFill>
                  <a:schemeClr val="accent3">
                    <a:lumMod val="50000"/>
                  </a:schemeClr>
                </a:solidFill>
              </a:rPr>
              <a:t> Turn </a:t>
            </a:r>
            <a:r>
              <a:rPr lang="en-US" sz="1900" i="1" dirty="0">
                <a:solidFill>
                  <a:schemeClr val="accent3">
                    <a:lumMod val="50000"/>
                  </a:schemeClr>
                </a:solidFill>
              </a:rPr>
              <a:t>left 320 </a:t>
            </a:r>
            <a:r>
              <a:rPr lang="en-US" sz="1900" i="1" dirty="0" smtClean="0">
                <a:solidFill>
                  <a:schemeClr val="accent3">
                    <a:lumMod val="50000"/>
                  </a:schemeClr>
                </a:solidFill>
              </a:rPr>
              <a:t>for runway 31 Left. Cleared overhead break. Report downwind.”</a:t>
            </a:r>
            <a:endParaRPr lang="en-US" sz="1900" i="1" dirty="0">
              <a:solidFill>
                <a:schemeClr val="accent3">
                  <a:lumMod val="50000"/>
                </a:schemeClr>
              </a:solidFill>
            </a:endParaRPr>
          </a:p>
          <a:p>
            <a:pPr lvl="1"/>
            <a:r>
              <a:rPr lang="en-US" sz="1900" i="1" dirty="0">
                <a:solidFill>
                  <a:schemeClr val="accent3">
                    <a:lumMod val="50000"/>
                  </a:schemeClr>
                </a:solidFill>
              </a:rPr>
              <a:t>“Left 320 for 31 </a:t>
            </a:r>
            <a:r>
              <a:rPr lang="en-US" sz="1900" i="1" dirty="0" smtClean="0">
                <a:solidFill>
                  <a:schemeClr val="accent3">
                    <a:lumMod val="50000"/>
                  </a:schemeClr>
                </a:solidFill>
              </a:rPr>
              <a:t>Left, cleared overhead break. Wilco, JEDI8”</a:t>
            </a:r>
          </a:p>
          <a:p>
            <a:pPr lvl="1"/>
            <a:endParaRPr lang="en-US" sz="1900" dirty="0" smtClean="0">
              <a:solidFill>
                <a:schemeClr val="accent3">
                  <a:lumMod val="50000"/>
                </a:schemeClr>
              </a:solidFill>
            </a:endParaRPr>
          </a:p>
          <a:p>
            <a:pPr marL="0" indent="0">
              <a:buNone/>
            </a:pPr>
            <a:r>
              <a:rPr lang="en-US" sz="2200" dirty="0" smtClean="0"/>
              <a:t>Tower gave instructions to report downwind. The flight will perform the overhead break, and then report in. In the following example, the flight is landing as singletons – not in formation. This means each member will have to report downwind and final on his own.</a:t>
            </a:r>
          </a:p>
          <a:p>
            <a:pPr lvl="1"/>
            <a:r>
              <a:rPr lang="en-US" sz="1900" i="1" dirty="0" smtClean="0">
                <a:solidFill>
                  <a:schemeClr val="accent3">
                    <a:lumMod val="50000"/>
                  </a:schemeClr>
                </a:solidFill>
              </a:rPr>
              <a:t>“</a:t>
            </a:r>
            <a:r>
              <a:rPr lang="en-US" sz="1900" i="1" dirty="0">
                <a:solidFill>
                  <a:schemeClr val="accent3">
                    <a:lumMod val="50000"/>
                  </a:schemeClr>
                </a:solidFill>
              </a:rPr>
              <a:t>TOWER</a:t>
            </a:r>
            <a:r>
              <a:rPr lang="en-US" sz="1900" i="1" dirty="0" smtClean="0">
                <a:solidFill>
                  <a:schemeClr val="accent3">
                    <a:lumMod val="50000"/>
                  </a:schemeClr>
                </a:solidFill>
              </a:rPr>
              <a:t>, </a:t>
            </a:r>
            <a:r>
              <a:rPr lang="en-US" sz="1900" b="1" i="1" dirty="0" smtClean="0">
                <a:solidFill>
                  <a:schemeClr val="accent3">
                    <a:lumMod val="50000"/>
                  </a:schemeClr>
                </a:solidFill>
              </a:rPr>
              <a:t>JEDI8-1</a:t>
            </a:r>
            <a:r>
              <a:rPr lang="en-US" sz="1900" i="1" dirty="0" smtClean="0">
                <a:solidFill>
                  <a:schemeClr val="accent3">
                    <a:lumMod val="50000"/>
                  </a:schemeClr>
                </a:solidFill>
              </a:rPr>
              <a:t> down wind”</a:t>
            </a:r>
          </a:p>
          <a:p>
            <a:pPr lvl="1"/>
            <a:r>
              <a:rPr lang="en-US" sz="1900" i="1" dirty="0" smtClean="0">
                <a:solidFill>
                  <a:schemeClr val="accent3">
                    <a:lumMod val="50000"/>
                  </a:schemeClr>
                </a:solidFill>
              </a:rPr>
              <a:t>“JEDI8-1, Copy – Report final with gears down and locked”</a:t>
            </a:r>
          </a:p>
          <a:p>
            <a:pPr lvl="1"/>
            <a:r>
              <a:rPr lang="en-US" sz="1900" i="1" dirty="0" smtClean="0">
                <a:solidFill>
                  <a:schemeClr val="accent3">
                    <a:lumMod val="50000"/>
                  </a:schemeClr>
                </a:solidFill>
              </a:rPr>
              <a:t>“JEDI8-1”</a:t>
            </a:r>
          </a:p>
          <a:p>
            <a:pPr lvl="1"/>
            <a:endParaRPr lang="en-US" sz="1900" dirty="0" smtClean="0">
              <a:solidFill>
                <a:schemeClr val="accent3">
                  <a:lumMod val="50000"/>
                </a:schemeClr>
              </a:solidFill>
            </a:endParaRPr>
          </a:p>
          <a:p>
            <a:pPr marL="57150" indent="0">
              <a:buNone/>
            </a:pPr>
            <a:r>
              <a:rPr lang="en-US" sz="2300" dirty="0" smtClean="0"/>
              <a:t>If all went well, JEDI8-2 will be out of the break about 5 seconds after 8-1</a:t>
            </a:r>
          </a:p>
          <a:p>
            <a:pPr lvl="1"/>
            <a:r>
              <a:rPr lang="en-US" sz="1900" i="1" dirty="0" smtClean="0">
                <a:solidFill>
                  <a:schemeClr val="accent3">
                    <a:lumMod val="50000"/>
                  </a:schemeClr>
                </a:solidFill>
              </a:rPr>
              <a:t>“TOWER, </a:t>
            </a:r>
            <a:r>
              <a:rPr lang="en-US" sz="1900" b="1" i="1" dirty="0" smtClean="0">
                <a:solidFill>
                  <a:schemeClr val="accent3">
                    <a:lumMod val="50000"/>
                  </a:schemeClr>
                </a:solidFill>
              </a:rPr>
              <a:t>JEDI8-2</a:t>
            </a:r>
            <a:r>
              <a:rPr lang="en-US" sz="1900" i="1" dirty="0" smtClean="0">
                <a:solidFill>
                  <a:schemeClr val="accent3">
                    <a:lumMod val="50000"/>
                  </a:schemeClr>
                </a:solidFill>
              </a:rPr>
              <a:t> down wind”</a:t>
            </a:r>
          </a:p>
          <a:p>
            <a:pPr lvl="1"/>
            <a:r>
              <a:rPr lang="en-US" sz="1900" i="1" dirty="0">
                <a:solidFill>
                  <a:schemeClr val="accent3">
                    <a:lumMod val="50000"/>
                  </a:schemeClr>
                </a:solidFill>
              </a:rPr>
              <a:t>“</a:t>
            </a:r>
            <a:r>
              <a:rPr lang="en-US" sz="1900" i="1" dirty="0" smtClean="0">
                <a:solidFill>
                  <a:schemeClr val="accent3">
                    <a:lumMod val="50000"/>
                  </a:schemeClr>
                </a:solidFill>
              </a:rPr>
              <a:t>JEDI8-2, </a:t>
            </a:r>
            <a:r>
              <a:rPr lang="en-US" sz="1900" i="1" dirty="0">
                <a:solidFill>
                  <a:schemeClr val="accent3">
                    <a:lumMod val="50000"/>
                  </a:schemeClr>
                </a:solidFill>
              </a:rPr>
              <a:t>Copy – Report final with gears down and locked”</a:t>
            </a:r>
          </a:p>
          <a:p>
            <a:pPr lvl="1"/>
            <a:r>
              <a:rPr lang="en-US" sz="1900" i="1" dirty="0">
                <a:solidFill>
                  <a:schemeClr val="accent3">
                    <a:lumMod val="50000"/>
                  </a:schemeClr>
                </a:solidFill>
              </a:rPr>
              <a:t>“</a:t>
            </a:r>
            <a:r>
              <a:rPr lang="en-US" sz="1900" i="1" dirty="0" smtClean="0">
                <a:solidFill>
                  <a:schemeClr val="accent3">
                    <a:lumMod val="50000"/>
                  </a:schemeClr>
                </a:solidFill>
              </a:rPr>
              <a:t>JEDI8-2”</a:t>
            </a:r>
          </a:p>
          <a:p>
            <a:pPr lvl="1"/>
            <a:endParaRPr lang="en-US" sz="1900" dirty="0" smtClean="0">
              <a:solidFill>
                <a:schemeClr val="accent3">
                  <a:lumMod val="50000"/>
                </a:schemeClr>
              </a:solidFill>
            </a:endParaRPr>
          </a:p>
          <a:p>
            <a:pPr marL="0" indent="0">
              <a:buNone/>
            </a:pPr>
            <a:r>
              <a:rPr lang="en-US" sz="2200" dirty="0"/>
              <a:t>While FL performs his landing, JEDI8-2 will now configure the aircraft for landing, turn in on final and report in</a:t>
            </a:r>
          </a:p>
          <a:p>
            <a:pPr lvl="1"/>
            <a:r>
              <a:rPr lang="en-US" sz="1900" i="1" dirty="0">
                <a:solidFill>
                  <a:schemeClr val="accent3">
                    <a:lumMod val="50000"/>
                  </a:schemeClr>
                </a:solidFill>
              </a:rPr>
              <a:t>“TOWER, JEDI8-2 on final. Gears down and locked”</a:t>
            </a:r>
          </a:p>
          <a:p>
            <a:pPr lvl="1"/>
            <a:r>
              <a:rPr lang="en-US" sz="1900" i="1" dirty="0">
                <a:solidFill>
                  <a:schemeClr val="accent3">
                    <a:lumMod val="50000"/>
                  </a:schemeClr>
                </a:solidFill>
              </a:rPr>
              <a:t>“JEDI8-2, wind 150 degrees at 10 knots. Runway 31 Left cleared to </a:t>
            </a:r>
            <a:r>
              <a:rPr lang="en-US" sz="1900" i="1" dirty="0" smtClean="0">
                <a:solidFill>
                  <a:schemeClr val="accent3">
                    <a:lumMod val="50000"/>
                  </a:schemeClr>
                </a:solidFill>
              </a:rPr>
              <a:t>land</a:t>
            </a:r>
          </a:p>
          <a:p>
            <a:pPr lvl="1"/>
            <a:endParaRPr lang="en-US" sz="1900" dirty="0">
              <a:solidFill>
                <a:schemeClr val="accent3">
                  <a:lumMod val="50000"/>
                </a:schemeClr>
              </a:solidFill>
            </a:endParaRPr>
          </a:p>
          <a:p>
            <a:pPr marL="0" indent="0">
              <a:buNone/>
            </a:pPr>
            <a:r>
              <a:rPr lang="en-US" sz="2200" dirty="0" smtClean="0"/>
              <a:t>Once landed, JEDI8-2 will vacate the runway and hold short on the taxiway</a:t>
            </a:r>
            <a:endParaRPr lang="en-US" sz="2200" dirty="0"/>
          </a:p>
          <a:p>
            <a:pPr lvl="1"/>
            <a:r>
              <a:rPr lang="en-US" sz="1900" i="1" dirty="0" smtClean="0">
                <a:solidFill>
                  <a:schemeClr val="accent3">
                    <a:lumMod val="50000"/>
                  </a:schemeClr>
                </a:solidFill>
              </a:rPr>
              <a:t>“TOWER, JEDI8-2 runway vacated”</a:t>
            </a:r>
          </a:p>
          <a:p>
            <a:pPr lvl="1"/>
            <a:r>
              <a:rPr lang="en-US" sz="1900" i="1" dirty="0" smtClean="0">
                <a:solidFill>
                  <a:schemeClr val="accent3">
                    <a:lumMod val="50000"/>
                  </a:schemeClr>
                </a:solidFill>
              </a:rPr>
              <a:t>“JEDI8-2, TOWER. Copy – contact ground on 138.1. Good night”</a:t>
            </a:r>
          </a:p>
          <a:p>
            <a:pPr lvl="1"/>
            <a:r>
              <a:rPr lang="en-US" sz="1900" i="1" dirty="0" smtClean="0">
                <a:solidFill>
                  <a:schemeClr val="accent3">
                    <a:lumMod val="50000"/>
                  </a:schemeClr>
                </a:solidFill>
              </a:rPr>
              <a:t>“Ground 138.1, JEDI8-2 – Good night</a:t>
            </a:r>
          </a:p>
          <a:p>
            <a:pPr lvl="1"/>
            <a:endParaRPr lang="en-US" dirty="0"/>
          </a:p>
          <a:p>
            <a:endParaRPr lang="nb-NO" dirty="0"/>
          </a:p>
        </p:txBody>
      </p:sp>
    </p:spTree>
    <p:extLst>
      <p:ext uri="{BB962C8B-B14F-4D97-AF65-F5344CB8AC3E}">
        <p14:creationId xmlns:p14="http://schemas.microsoft.com/office/powerpoint/2010/main" val="270096466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Checking in with Ground</a:t>
            </a:r>
            <a:endParaRPr lang="en-US" dirty="0"/>
          </a:p>
        </p:txBody>
      </p:sp>
      <p:sp>
        <p:nvSpPr>
          <p:cNvPr id="3" name="Content Placeholder 2"/>
          <p:cNvSpPr>
            <a:spLocks noGrp="1"/>
          </p:cNvSpPr>
          <p:nvPr>
            <p:ph idx="1"/>
          </p:nvPr>
        </p:nvSpPr>
        <p:spPr/>
        <p:txBody>
          <a:bodyPr>
            <a:normAutofit/>
          </a:bodyPr>
          <a:lstStyle/>
          <a:p>
            <a:pPr marL="0" indent="0">
              <a:buNone/>
            </a:pPr>
            <a:r>
              <a:rPr lang="en-US" sz="2000" dirty="0"/>
              <a:t>The flight is now on the ground, holding at a taxiway just off of the runway. FL will contact ground to request taxi clearance. If you landed as singleton, each flight will have to request their own clearance</a:t>
            </a:r>
          </a:p>
          <a:p>
            <a:pPr lvl="1"/>
            <a:r>
              <a:rPr lang="en-US" sz="1800" i="1" dirty="0">
                <a:solidFill>
                  <a:schemeClr val="accent3">
                    <a:lumMod val="50000"/>
                  </a:schemeClr>
                </a:solidFill>
              </a:rPr>
              <a:t>«GROUND, JEDI8-1 holding at Bravo, runway vacated»</a:t>
            </a:r>
          </a:p>
          <a:p>
            <a:pPr lvl="1"/>
            <a:r>
              <a:rPr lang="en-US" sz="1800" i="1" dirty="0">
                <a:solidFill>
                  <a:schemeClr val="accent3">
                    <a:lumMod val="50000"/>
                  </a:schemeClr>
                </a:solidFill>
              </a:rPr>
              <a:t>«JEDI8-1, GROUND – Taxi to parking APRON 1 via BRAVO and CHARLIE»</a:t>
            </a:r>
          </a:p>
          <a:p>
            <a:pPr lvl="1"/>
            <a:r>
              <a:rPr lang="en-US" sz="1800" i="1" dirty="0">
                <a:solidFill>
                  <a:schemeClr val="accent3">
                    <a:lumMod val="50000"/>
                  </a:schemeClr>
                </a:solidFill>
              </a:rPr>
              <a:t>«APRON 1 via BRAVO and CHARLIE, JEDI8-1</a:t>
            </a:r>
            <a:r>
              <a:rPr lang="en-US" sz="1800" i="1" dirty="0" smtClean="0">
                <a:solidFill>
                  <a:schemeClr val="accent3">
                    <a:lumMod val="50000"/>
                  </a:schemeClr>
                </a:solidFill>
              </a:rPr>
              <a:t>»</a:t>
            </a:r>
          </a:p>
          <a:p>
            <a:pPr lvl="1"/>
            <a:endParaRPr lang="en-US" sz="1800" dirty="0" smtClean="0">
              <a:solidFill>
                <a:schemeClr val="accent3">
                  <a:lumMod val="50000"/>
                </a:schemeClr>
              </a:solidFill>
            </a:endParaRPr>
          </a:p>
          <a:p>
            <a:pPr marL="0" indent="0">
              <a:buNone/>
            </a:pPr>
            <a:r>
              <a:rPr lang="en-US" sz="2000" dirty="0" smtClean="0"/>
              <a:t>As the flight arrives at APRON 1, FL will notify GROUND</a:t>
            </a:r>
            <a:endParaRPr lang="en-US" sz="2000" dirty="0"/>
          </a:p>
          <a:p>
            <a:pPr lvl="1"/>
            <a:r>
              <a:rPr lang="en-US" sz="1800" i="1" dirty="0">
                <a:solidFill>
                  <a:schemeClr val="accent3">
                    <a:lumMod val="50000"/>
                  </a:schemeClr>
                </a:solidFill>
              </a:rPr>
              <a:t>«GROUND, JEDI8-1 </a:t>
            </a:r>
            <a:r>
              <a:rPr lang="en-US" sz="1800" i="1" dirty="0" smtClean="0">
                <a:solidFill>
                  <a:schemeClr val="accent3">
                    <a:lumMod val="50000"/>
                  </a:schemeClr>
                </a:solidFill>
              </a:rPr>
              <a:t>parked APRON 1 and shutting down. So long»</a:t>
            </a:r>
            <a:endParaRPr lang="en-US" sz="1800" i="1" dirty="0">
              <a:solidFill>
                <a:schemeClr val="accent3">
                  <a:lumMod val="50000"/>
                </a:schemeClr>
              </a:solidFill>
            </a:endParaRPr>
          </a:p>
          <a:p>
            <a:pPr lvl="1"/>
            <a:r>
              <a:rPr lang="en-US" sz="1800" i="1" dirty="0" smtClean="0">
                <a:solidFill>
                  <a:schemeClr val="accent3">
                    <a:lumMod val="50000"/>
                  </a:schemeClr>
                </a:solidFill>
              </a:rPr>
              <a:t>«GROUND copies. Have a good day»</a:t>
            </a:r>
            <a:endParaRPr lang="en-US" sz="1800" i="1" dirty="0">
              <a:solidFill>
                <a:schemeClr val="accent3">
                  <a:lumMod val="50000"/>
                </a:schemeClr>
              </a:solidFill>
            </a:endParaRPr>
          </a:p>
          <a:p>
            <a:pPr lvl="1"/>
            <a:endParaRPr lang="en-US" sz="1800" dirty="0">
              <a:solidFill>
                <a:schemeClr val="accent3">
                  <a:lumMod val="50000"/>
                </a:schemeClr>
              </a:solidFill>
            </a:endParaRPr>
          </a:p>
        </p:txBody>
      </p:sp>
      <p:sp>
        <p:nvSpPr>
          <p:cNvPr id="5" name="Plassholder for innhold 2"/>
          <p:cNvSpPr txBox="1">
            <a:spLocks/>
          </p:cNvSpPr>
          <p:nvPr/>
        </p:nvSpPr>
        <p:spPr>
          <a:xfrm>
            <a:off x="10512660" y="1268760"/>
            <a:ext cx="5266928" cy="237626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200" smtClean="0"/>
              <a:t>Contact Ground for taxi clearance and instructions, e.g.;</a:t>
            </a:r>
          </a:p>
          <a:p>
            <a:pPr lvl="1"/>
            <a:r>
              <a:rPr lang="en-US" sz="1050" smtClean="0"/>
              <a:t>“Ground DEVIL 4-1 runway vacated”</a:t>
            </a:r>
          </a:p>
          <a:p>
            <a:pPr lvl="1"/>
            <a:r>
              <a:rPr lang="en-US" sz="1050" smtClean="0"/>
              <a:t>“DEVIL 4-1 Ground, taxi parking Apron One via Bravo – the Parallel and Alpha”</a:t>
            </a:r>
          </a:p>
          <a:p>
            <a:pPr lvl="1"/>
            <a:r>
              <a:rPr lang="en-US" sz="1050" smtClean="0"/>
              <a:t>“Via Bravo, the parallel and Alpha for Apron One parking DEVIL 4-1”</a:t>
            </a:r>
          </a:p>
          <a:p>
            <a:pPr marL="457200" lvl="1" indent="0">
              <a:buFont typeface="Arial" pitchFamily="34" charset="0"/>
              <a:buNone/>
            </a:pPr>
            <a:endParaRPr lang="en-US" sz="1050" smtClean="0"/>
          </a:p>
          <a:p>
            <a:pPr marL="57150" indent="0">
              <a:buFont typeface="Arial" pitchFamily="34" charset="0"/>
              <a:buNone/>
            </a:pPr>
            <a:r>
              <a:rPr lang="en-US" sz="1200" smtClean="0"/>
              <a:t>Contact Ground once flight has parked, e.g.;</a:t>
            </a:r>
          </a:p>
          <a:p>
            <a:pPr lvl="1"/>
            <a:r>
              <a:rPr lang="en-US" sz="1050" smtClean="0"/>
              <a:t>“Ground DEVIL 4-1 parked Apron One and shutting down, so long”</a:t>
            </a:r>
          </a:p>
          <a:p>
            <a:pPr lvl="1"/>
            <a:r>
              <a:rPr lang="en-US" sz="1050" smtClean="0"/>
              <a:t>“Ground copies have a good day”</a:t>
            </a:r>
          </a:p>
          <a:p>
            <a:pPr lvl="1"/>
            <a:endParaRPr lang="en-US" sz="1050" smtClean="0"/>
          </a:p>
          <a:p>
            <a:pPr marL="57150" indent="0">
              <a:buFont typeface="Arial" pitchFamily="34" charset="0"/>
              <a:buNone/>
            </a:pPr>
            <a:endParaRPr lang="en-US" sz="1200" dirty="0"/>
          </a:p>
        </p:txBody>
      </p:sp>
    </p:spTree>
    <p:extLst>
      <p:ext uri="{BB962C8B-B14F-4D97-AF65-F5344CB8AC3E}">
        <p14:creationId xmlns:p14="http://schemas.microsoft.com/office/powerpoint/2010/main" val="75872814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nb-NO"/>
          </a:p>
        </p:txBody>
      </p:sp>
      <p:sp>
        <p:nvSpPr>
          <p:cNvPr id="3" name="Content Placeholder 2"/>
          <p:cNvSpPr>
            <a:spLocks noGrp="1"/>
          </p:cNvSpPr>
          <p:nvPr>
            <p:ph idx="1"/>
          </p:nvPr>
        </p:nvSpPr>
        <p:spPr/>
        <p:txBody>
          <a:bodyPr/>
          <a:lstStyle/>
          <a:p>
            <a:endParaRPr lang="nb-NO"/>
          </a:p>
        </p:txBody>
      </p:sp>
    </p:spTree>
    <p:extLst>
      <p:ext uri="{BB962C8B-B14F-4D97-AF65-F5344CB8AC3E}">
        <p14:creationId xmlns:p14="http://schemas.microsoft.com/office/powerpoint/2010/main" val="230130183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noProof="0" dirty="0"/>
              <a:t>Altitudes and flight levels</a:t>
            </a:r>
          </a:p>
        </p:txBody>
      </p:sp>
      <p:sp>
        <p:nvSpPr>
          <p:cNvPr id="3" name="Plassholder for innhold 2"/>
          <p:cNvSpPr>
            <a:spLocks noGrp="1"/>
          </p:cNvSpPr>
          <p:nvPr>
            <p:ph idx="1"/>
          </p:nvPr>
        </p:nvSpPr>
        <p:spPr>
          <a:xfrm>
            <a:off x="457200" y="1556792"/>
            <a:ext cx="8229600" cy="4896544"/>
          </a:xfrm>
        </p:spPr>
        <p:txBody>
          <a:bodyPr>
            <a:noAutofit/>
          </a:bodyPr>
          <a:lstStyle/>
          <a:p>
            <a:pPr marL="400050"/>
            <a:r>
              <a:rPr lang="en-US" sz="2000" dirty="0"/>
              <a:t>QNH (Naval Height)</a:t>
            </a:r>
          </a:p>
          <a:p>
            <a:pPr marL="800100" lvl="1"/>
            <a:r>
              <a:rPr lang="en-US" sz="1600" dirty="0"/>
              <a:t>“Height” - Based on setting a locally provided altimeter setting which is determined by adjusting an altimeter on the ground until it reads the station's correct elevation above the sea level reference datum. As the aircraft altimeter is set for QNH before taxi the altimeter will show runway height above sea level, i.e. app. 1560ft for Lochini.</a:t>
            </a:r>
          </a:p>
          <a:p>
            <a:pPr marL="800100" lvl="1"/>
            <a:r>
              <a:rPr lang="en-US" sz="1600" dirty="0"/>
              <a:t>When altimeter is set for QNH the vertical position of the aircraft is referred to as </a:t>
            </a:r>
            <a:r>
              <a:rPr lang="en-US" sz="1600" u="sng" dirty="0"/>
              <a:t>altitudes in feet</a:t>
            </a:r>
            <a:r>
              <a:rPr lang="en-US" sz="1600" dirty="0"/>
              <a:t>.</a:t>
            </a:r>
          </a:p>
          <a:p>
            <a:pPr marL="800100" lvl="1"/>
            <a:endParaRPr lang="en-US" sz="1600" dirty="0"/>
          </a:p>
          <a:p>
            <a:pPr marL="800100" lvl="1"/>
            <a:endParaRPr lang="en-US" sz="2000" dirty="0"/>
          </a:p>
          <a:p>
            <a:pPr marL="400050"/>
            <a:r>
              <a:rPr lang="en-US" sz="2000" dirty="0"/>
              <a:t>SPS/QNE (En Route)</a:t>
            </a:r>
          </a:p>
          <a:p>
            <a:pPr marL="800100" lvl="1"/>
            <a:r>
              <a:rPr lang="en-US" sz="1600" dirty="0"/>
              <a:t>“En Route” - Based on setting 29.92 inch Mercury or 1013.2 hPa, gives height above a theoretical datum which is not adjusted for atmospheric conditions. </a:t>
            </a:r>
          </a:p>
          <a:p>
            <a:pPr marL="800100" lvl="1"/>
            <a:r>
              <a:rPr lang="en-US" sz="1600" dirty="0"/>
              <a:t>In order to obtain the same reference between flight coming from different airports the 132nd Virtual Wing uses Standard Pressure Setting/QNE when en route at higher altitudes. </a:t>
            </a:r>
          </a:p>
          <a:p>
            <a:pPr marL="800100" lvl="1"/>
            <a:r>
              <a:rPr lang="en-US" sz="1600" dirty="0"/>
              <a:t>When altimeter is set for SPS/QNE the vertical position of the aircraft is referred to at </a:t>
            </a:r>
            <a:r>
              <a:rPr lang="en-US" sz="1600" u="sng" dirty="0"/>
              <a:t>flight level in 100 feet</a:t>
            </a:r>
            <a:r>
              <a:rPr lang="en-US" sz="1600" dirty="0"/>
              <a:t>, e.g. altimeter shows 12000ft which translate to FL120.</a:t>
            </a:r>
          </a:p>
        </p:txBody>
      </p:sp>
    </p:spTree>
    <p:extLst>
      <p:ext uri="{BB962C8B-B14F-4D97-AF65-F5344CB8AC3E}">
        <p14:creationId xmlns:p14="http://schemas.microsoft.com/office/powerpoint/2010/main" val="347531170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noProof="0" dirty="0"/>
              <a:t>Altitudes and flight levels (cont.)</a:t>
            </a:r>
          </a:p>
        </p:txBody>
      </p:sp>
      <p:sp>
        <p:nvSpPr>
          <p:cNvPr id="3" name="Plassholder for innhold 2"/>
          <p:cNvSpPr>
            <a:spLocks noGrp="1"/>
          </p:cNvSpPr>
          <p:nvPr>
            <p:ph idx="1"/>
          </p:nvPr>
        </p:nvSpPr>
        <p:spPr>
          <a:xfrm>
            <a:off x="457200" y="1556792"/>
            <a:ext cx="8229600" cy="4896544"/>
          </a:xfrm>
        </p:spPr>
        <p:txBody>
          <a:bodyPr>
            <a:noAutofit/>
          </a:bodyPr>
          <a:lstStyle/>
          <a:p>
            <a:pPr marL="400050"/>
            <a:r>
              <a:rPr lang="en-US" sz="2000" dirty="0"/>
              <a:t>QFE (Field Elevation)</a:t>
            </a:r>
          </a:p>
          <a:p>
            <a:pPr marL="800100" lvl="1"/>
            <a:r>
              <a:rPr lang="en-US" sz="1600" dirty="0"/>
              <a:t>“Field Elevation” - Based on setting a locally provided altimeter setting which is determined by adjusting an altimeter on the ground until it reads zero. QFE allows us to read height above the runway, i.e. while on the runway altimeter will show 0 feet.</a:t>
            </a:r>
          </a:p>
          <a:p>
            <a:pPr marL="800100" lvl="1"/>
            <a:r>
              <a:rPr lang="en-US" sz="1600" dirty="0"/>
              <a:t>When altimeter is set for QFE the vertical position of the aircraft is referred to as </a:t>
            </a:r>
            <a:r>
              <a:rPr lang="en-US" sz="1600" u="sng" dirty="0"/>
              <a:t>height in feet</a:t>
            </a:r>
            <a:r>
              <a:rPr lang="en-US" sz="1600" dirty="0"/>
              <a:t>.</a:t>
            </a:r>
            <a:endParaRPr lang="en-US" sz="2000" dirty="0"/>
          </a:p>
          <a:p>
            <a:pPr marL="114300" indent="0">
              <a:buNone/>
            </a:pPr>
            <a:endParaRPr lang="da-DK" sz="2000" dirty="0"/>
          </a:p>
          <a:p>
            <a:pPr marL="114300" indent="0">
              <a:buNone/>
            </a:pPr>
            <a:endParaRPr lang="en-US" sz="2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9976" y="3284984"/>
            <a:ext cx="5004048" cy="3336032"/>
          </a:xfrm>
          <a:prstGeom prst="rect">
            <a:avLst/>
          </a:prstGeom>
        </p:spPr>
      </p:pic>
    </p:spTree>
    <p:extLst>
      <p:ext uri="{BB962C8B-B14F-4D97-AF65-F5344CB8AC3E}">
        <p14:creationId xmlns:p14="http://schemas.microsoft.com/office/powerpoint/2010/main" val="135737151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noProof="0" dirty="0"/>
              <a:t>Altitudes and flight levels (cont.)</a:t>
            </a:r>
          </a:p>
        </p:txBody>
      </p:sp>
      <p:sp>
        <p:nvSpPr>
          <p:cNvPr id="3" name="Plassholder for innhold 2"/>
          <p:cNvSpPr>
            <a:spLocks noGrp="1"/>
          </p:cNvSpPr>
          <p:nvPr>
            <p:ph idx="1"/>
          </p:nvPr>
        </p:nvSpPr>
        <p:spPr>
          <a:xfrm>
            <a:off x="457200" y="1772816"/>
            <a:ext cx="4523424" cy="4353347"/>
          </a:xfrm>
        </p:spPr>
        <p:txBody>
          <a:bodyPr>
            <a:noAutofit/>
          </a:bodyPr>
          <a:lstStyle/>
          <a:p>
            <a:pPr marL="400050"/>
            <a:r>
              <a:rPr lang="en-US" sz="2000" dirty="0"/>
              <a:t>Transition Altitude</a:t>
            </a:r>
          </a:p>
          <a:p>
            <a:pPr marL="800100" lvl="1"/>
            <a:r>
              <a:rPr lang="en-US" sz="1600" dirty="0"/>
              <a:t>Highest possible altitude for referring to the aircrafts vertical position. Above this vertical position the altitude does not exist. So once climbing above the transition altitude the Pilot must change to SPS/QNE</a:t>
            </a:r>
          </a:p>
          <a:p>
            <a:pPr marL="400050"/>
            <a:endParaRPr lang="en-US" sz="2000" dirty="0"/>
          </a:p>
          <a:p>
            <a:pPr marL="400050"/>
            <a:r>
              <a:rPr lang="en-US" sz="2000" dirty="0"/>
              <a:t>Transition Level</a:t>
            </a:r>
          </a:p>
          <a:p>
            <a:pPr marL="800100" lvl="1"/>
            <a:r>
              <a:rPr lang="en-US" sz="1600" dirty="0"/>
              <a:t>Lowest possible flight level for referring to the aircrafts vertical position. Below this vertical position the flight level does not exist. So once descending below the transition level the Pilot must change to local QNH.</a:t>
            </a:r>
          </a:p>
        </p:txBody>
      </p:sp>
      <p:pic>
        <p:nvPicPr>
          <p:cNvPr id="9" name="Content Placeholder 8"/>
          <p:cNvPicPr>
            <a:picLocks noGrp="1" noChangeAspect="1"/>
          </p:cNvPicPr>
          <p:nvPr>
            <p:ph sz="half" idx="4294967295"/>
          </p:nvPr>
        </p:nvPicPr>
        <p:blipFill>
          <a:blip r:embed="rId2">
            <a:extLst>
              <a:ext uri="{28A0092B-C50C-407E-A947-70E740481C1C}">
                <a14:useLocalDpi xmlns:a14="http://schemas.microsoft.com/office/drawing/2010/main" val="0"/>
              </a:ext>
            </a:extLst>
          </a:blip>
          <a:stretch>
            <a:fillRect/>
          </a:stretch>
        </p:blipFill>
        <p:spPr>
          <a:xfrm>
            <a:off x="5076643" y="4149080"/>
            <a:ext cx="3514725" cy="263525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6056" y="1512596"/>
            <a:ext cx="3515312" cy="2636484"/>
          </a:xfrm>
          <a:prstGeom prst="rect">
            <a:avLst/>
          </a:prstGeom>
        </p:spPr>
      </p:pic>
    </p:spTree>
    <p:extLst>
      <p:ext uri="{BB962C8B-B14F-4D97-AF65-F5344CB8AC3E}">
        <p14:creationId xmlns:p14="http://schemas.microsoft.com/office/powerpoint/2010/main" val="26992566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noProof="0" dirty="0"/>
              <a:t>Frequencies</a:t>
            </a:r>
          </a:p>
        </p:txBody>
      </p:sp>
      <p:sp>
        <p:nvSpPr>
          <p:cNvPr id="3" name="Plassholder for innhold 2"/>
          <p:cNvSpPr>
            <a:spLocks noGrp="1"/>
          </p:cNvSpPr>
          <p:nvPr>
            <p:ph idx="1"/>
          </p:nvPr>
        </p:nvSpPr>
        <p:spPr/>
        <p:txBody>
          <a:bodyPr>
            <a:normAutofit/>
          </a:bodyPr>
          <a:lstStyle/>
          <a:p>
            <a:r>
              <a:rPr lang="en-US" sz="2000" noProof="0" dirty="0"/>
              <a:t>The 132</a:t>
            </a:r>
            <a:r>
              <a:rPr lang="en-US" sz="2000" baseline="30000" noProof="0" dirty="0"/>
              <a:t>nd</a:t>
            </a:r>
            <a:r>
              <a:rPr lang="en-US" sz="2000" noProof="0" dirty="0"/>
              <a:t> Virtual Wing uses a list of code frequencies for easy reference:</a:t>
            </a:r>
            <a:br>
              <a:rPr lang="en-US" sz="2000" noProof="0" dirty="0"/>
            </a:br>
            <a:r>
              <a:rPr lang="en-US" sz="2000" noProof="0" dirty="0">
                <a:hlinkClick r:id="rId2"/>
              </a:rPr>
              <a:t>http://132virtualwing.org/index.php/page/freqlist</a:t>
            </a:r>
            <a:endParaRPr lang="en-US" sz="2000" noProof="0" dirty="0"/>
          </a:p>
          <a:p>
            <a:endParaRPr lang="en-US" sz="2000" noProof="0" dirty="0"/>
          </a:p>
          <a:p>
            <a:r>
              <a:rPr lang="en-US" sz="2000" dirty="0"/>
              <a:t>The aircraft will have its radios programmed according to the 132</a:t>
            </a:r>
            <a:r>
              <a:rPr lang="en-US" sz="2000" baseline="30000" dirty="0"/>
              <a:t>nd</a:t>
            </a:r>
            <a:r>
              <a:rPr lang="en-US" sz="2000" dirty="0"/>
              <a:t>  </a:t>
            </a:r>
            <a:r>
              <a:rPr lang="en-US" sz="2000" dirty="0">
                <a:hlinkClick r:id="rId3"/>
              </a:rPr>
              <a:t>Mirage 2000 Presets</a:t>
            </a:r>
            <a:endParaRPr lang="en-US" sz="2000" dirty="0"/>
          </a:p>
          <a:p>
            <a:endParaRPr lang="en-US" sz="2000" dirty="0"/>
          </a:p>
          <a:p>
            <a:pPr marL="0" indent="0" algn="ctr">
              <a:buNone/>
            </a:pPr>
            <a:endParaRPr lang="en-US" sz="1800" i="1" noProof="0" dirty="0"/>
          </a:p>
          <a:p>
            <a:pPr marL="0" indent="0" algn="ctr">
              <a:buNone/>
            </a:pPr>
            <a:r>
              <a:rPr lang="en-US" sz="1800" i="1" noProof="0" dirty="0"/>
              <a:t>Note! Some events will use different presets. If so, preset lists will be provided</a:t>
            </a:r>
          </a:p>
          <a:p>
            <a:endParaRPr lang="en-US" sz="2000" noProof="0" dirty="0"/>
          </a:p>
        </p:txBody>
      </p:sp>
    </p:spTree>
    <p:extLst>
      <p:ext uri="{BB962C8B-B14F-4D97-AF65-F5344CB8AC3E}">
        <p14:creationId xmlns:p14="http://schemas.microsoft.com/office/powerpoint/2010/main" val="32738040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normAutofit/>
          </a:bodyPr>
          <a:lstStyle/>
          <a:p>
            <a:r>
              <a:rPr lang="en-US" noProof="0" dirty="0"/>
              <a:t>Air Tasking Order (ATO)</a:t>
            </a:r>
          </a:p>
        </p:txBody>
      </p:sp>
      <p:sp>
        <p:nvSpPr>
          <p:cNvPr id="3" name="Plassholder for innhold 2"/>
          <p:cNvSpPr>
            <a:spLocks noGrp="1"/>
          </p:cNvSpPr>
          <p:nvPr>
            <p:ph idx="1"/>
          </p:nvPr>
        </p:nvSpPr>
        <p:spPr/>
        <p:txBody>
          <a:bodyPr>
            <a:noAutofit/>
          </a:bodyPr>
          <a:lstStyle/>
          <a:p>
            <a:r>
              <a:rPr lang="en-US" sz="2000" noProof="0" dirty="0"/>
              <a:t>ATO is a short text describing the tasking for a particular flight. In this example we will look at training flight;</a:t>
            </a:r>
          </a:p>
          <a:p>
            <a:endParaRPr lang="en-US" sz="2000" noProof="0" dirty="0"/>
          </a:p>
          <a:p>
            <a:endParaRPr lang="en-US" sz="2000" noProof="0" dirty="0"/>
          </a:p>
          <a:p>
            <a:endParaRPr lang="en-US" sz="2000" noProof="0" dirty="0"/>
          </a:p>
          <a:p>
            <a:endParaRPr lang="en-US" sz="2000" noProof="0" dirty="0"/>
          </a:p>
          <a:p>
            <a:r>
              <a:rPr lang="en-US" sz="2000" noProof="0" dirty="0">
                <a:solidFill>
                  <a:srgbClr val="C00000"/>
                </a:solidFill>
              </a:rPr>
              <a:t>Valid for date and time</a:t>
            </a:r>
          </a:p>
          <a:p>
            <a:r>
              <a:rPr lang="en-US" sz="2000" noProof="0" dirty="0">
                <a:solidFill>
                  <a:schemeClr val="accent3">
                    <a:lumMod val="75000"/>
                  </a:schemeClr>
                </a:solidFill>
              </a:rPr>
              <a:t>Flight number is TR3893</a:t>
            </a:r>
          </a:p>
          <a:p>
            <a:r>
              <a:rPr lang="en-US" sz="2000" noProof="0" dirty="0">
                <a:solidFill>
                  <a:srgbClr val="7030A0"/>
                </a:solidFill>
              </a:rPr>
              <a:t>Departure and arrival location is UGTB (Tbilisi-Lochini)</a:t>
            </a:r>
          </a:p>
          <a:p>
            <a:r>
              <a:rPr lang="en-US" sz="2000" noProof="0" dirty="0">
                <a:solidFill>
                  <a:schemeClr val="accent5">
                    <a:lumMod val="75000"/>
                  </a:schemeClr>
                </a:solidFill>
              </a:rPr>
              <a:t>Flight consist of 2x A-10C called DEVIL 4-1 &amp; 4-2</a:t>
            </a:r>
          </a:p>
          <a:p>
            <a:r>
              <a:rPr lang="en-US" sz="2000" noProof="0" dirty="0">
                <a:solidFill>
                  <a:schemeClr val="bg2">
                    <a:lumMod val="50000"/>
                  </a:schemeClr>
                </a:solidFill>
              </a:rPr>
              <a:t>Flight lead decides load out</a:t>
            </a:r>
          </a:p>
          <a:p>
            <a:r>
              <a:rPr lang="en-US" sz="2000" noProof="0" dirty="0">
                <a:solidFill>
                  <a:schemeClr val="bg1">
                    <a:lumMod val="50000"/>
                  </a:schemeClr>
                </a:solidFill>
              </a:rPr>
              <a:t>Primary and secondary radio frequencies for the flight</a:t>
            </a:r>
          </a:p>
          <a:p>
            <a:endParaRPr lang="en-US" sz="2000" noProof="0" dirty="0"/>
          </a:p>
          <a:p>
            <a:endParaRPr lang="en-US" sz="2000" noProof="0" dirty="0"/>
          </a:p>
        </p:txBody>
      </p:sp>
      <p:sp>
        <p:nvSpPr>
          <p:cNvPr id="5" name="TextBox 4"/>
          <p:cNvSpPr txBox="1"/>
          <p:nvPr/>
        </p:nvSpPr>
        <p:spPr>
          <a:xfrm>
            <a:off x="1910746" y="2492896"/>
            <a:ext cx="4320480" cy="1384995"/>
          </a:xfrm>
          <a:prstGeom prst="rect">
            <a:avLst/>
          </a:prstGeom>
          <a:noFill/>
        </p:spPr>
        <p:txBody>
          <a:bodyPr wrap="square" rtlCol="0">
            <a:spAutoFit/>
          </a:bodyPr>
          <a:lstStyle/>
          <a:p>
            <a:r>
              <a:rPr lang="en-GB" sz="1400" dirty="0"/>
              <a:t>VTASK/132vW/3893/</a:t>
            </a:r>
            <a:r>
              <a:rPr lang="en-GB" sz="1400" dirty="0">
                <a:solidFill>
                  <a:srgbClr val="C00000"/>
                </a:solidFill>
              </a:rPr>
              <a:t>102000ZFEB2015</a:t>
            </a:r>
            <a:r>
              <a:rPr lang="en-GB" sz="1400" dirty="0"/>
              <a:t>//</a:t>
            </a:r>
            <a:br>
              <a:rPr lang="en-GB" sz="1400" dirty="0"/>
            </a:br>
            <a:r>
              <a:rPr lang="en-GB" sz="1400" dirty="0"/>
              <a:t>TASKUNIT/617th/ICAO:UGTB//</a:t>
            </a:r>
            <a:br>
              <a:rPr lang="en-GB" sz="1400" dirty="0"/>
            </a:br>
            <a:r>
              <a:rPr lang="en-GB" sz="1400" dirty="0"/>
              <a:t>AMSNDAT/</a:t>
            </a:r>
            <a:r>
              <a:rPr lang="en-GB" sz="1400" dirty="0">
                <a:solidFill>
                  <a:schemeClr val="accent3">
                    <a:lumMod val="75000"/>
                  </a:schemeClr>
                </a:solidFill>
              </a:rPr>
              <a:t>TR3893</a:t>
            </a:r>
            <a:r>
              <a:rPr lang="en-GB" sz="1400" dirty="0"/>
              <a:t>/TR/-/-/54/-/-/DEPLOC:</a:t>
            </a:r>
            <a:r>
              <a:rPr lang="en-GB" sz="1400" dirty="0">
                <a:solidFill>
                  <a:srgbClr val="7030A0"/>
                </a:solidFill>
              </a:rPr>
              <a:t>UGTB</a:t>
            </a:r>
            <a:r>
              <a:rPr lang="en-GB" sz="1400" dirty="0"/>
              <a:t>/ARRLOC:</a:t>
            </a:r>
            <a:r>
              <a:rPr lang="en-GB" sz="1400" dirty="0">
                <a:solidFill>
                  <a:srgbClr val="7030A0"/>
                </a:solidFill>
              </a:rPr>
              <a:t>UGTB</a:t>
            </a:r>
            <a:r>
              <a:rPr lang="en-GB" sz="1400" dirty="0"/>
              <a:t>//</a:t>
            </a:r>
            <a:br>
              <a:rPr lang="en-GB" sz="1400" dirty="0"/>
            </a:br>
            <a:r>
              <a:rPr lang="en-GB" sz="1400" dirty="0"/>
              <a:t>MSNACFT/</a:t>
            </a:r>
            <a:r>
              <a:rPr lang="en-GB" sz="1400" dirty="0">
                <a:solidFill>
                  <a:schemeClr val="accent5">
                    <a:lumMod val="75000"/>
                  </a:schemeClr>
                </a:solidFill>
              </a:rPr>
              <a:t>2/A-10C/DEVIL41-42</a:t>
            </a:r>
            <a:r>
              <a:rPr lang="en-GB" sz="1400" dirty="0"/>
              <a:t>/</a:t>
            </a:r>
            <a:r>
              <a:rPr lang="en-GB" sz="1400" dirty="0">
                <a:solidFill>
                  <a:schemeClr val="bg2">
                    <a:lumMod val="50000"/>
                  </a:schemeClr>
                </a:solidFill>
              </a:rPr>
              <a:t>FLIGHT LEAD DISCRETION</a:t>
            </a:r>
            <a:r>
              <a:rPr lang="en-GB" sz="1400" dirty="0"/>
              <a:t>/-/</a:t>
            </a:r>
            <a:r>
              <a:rPr lang="en-GB" sz="1400" dirty="0">
                <a:solidFill>
                  <a:schemeClr val="bg1">
                    <a:lumMod val="50000"/>
                  </a:schemeClr>
                </a:solidFill>
              </a:rPr>
              <a:t>YELLOW9/ORANGE5</a:t>
            </a:r>
            <a:r>
              <a:rPr lang="en-GB" sz="1400" dirty="0"/>
              <a:t>//</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noProof="0" dirty="0"/>
              <a:t>Flight Coms Chatter</a:t>
            </a:r>
          </a:p>
        </p:txBody>
      </p:sp>
      <p:sp>
        <p:nvSpPr>
          <p:cNvPr id="3" name="Plassholder for innhold 2"/>
          <p:cNvSpPr>
            <a:spLocks noGrp="1"/>
          </p:cNvSpPr>
          <p:nvPr>
            <p:ph idx="1"/>
          </p:nvPr>
        </p:nvSpPr>
        <p:spPr/>
        <p:txBody>
          <a:bodyPr>
            <a:normAutofit fontScale="92500" lnSpcReduction="10000"/>
          </a:bodyPr>
          <a:lstStyle/>
          <a:p>
            <a:r>
              <a:rPr lang="en-US" sz="2000" noProof="0" dirty="0"/>
              <a:t>Available after being assigned to a flight on an event</a:t>
            </a:r>
          </a:p>
          <a:p>
            <a:r>
              <a:rPr lang="en-US" sz="2000" dirty="0"/>
              <a:t>Contains information and coordination specific to your flights tasking:</a:t>
            </a:r>
          </a:p>
          <a:p>
            <a:endParaRPr lang="en-US" sz="2000" dirty="0"/>
          </a:p>
          <a:p>
            <a:endParaRPr lang="en-US" sz="2000" noProof="0" dirty="0"/>
          </a:p>
          <a:p>
            <a:endParaRPr lang="en-US" sz="2000" dirty="0"/>
          </a:p>
          <a:p>
            <a:endParaRPr lang="en-US" sz="2000" noProof="0" dirty="0"/>
          </a:p>
          <a:p>
            <a:endParaRPr lang="en-US" sz="2000" dirty="0"/>
          </a:p>
          <a:p>
            <a:endParaRPr lang="en-US" sz="2000" noProof="0" dirty="0"/>
          </a:p>
          <a:p>
            <a:endParaRPr lang="en-US" sz="2000" noProof="0" dirty="0"/>
          </a:p>
          <a:p>
            <a:endParaRPr lang="en-US" sz="2000" dirty="0"/>
          </a:p>
          <a:p>
            <a:endParaRPr lang="en-US" sz="2000" noProof="0" dirty="0"/>
          </a:p>
          <a:p>
            <a:r>
              <a:rPr lang="en-US" sz="2000" noProof="0" dirty="0"/>
              <a:t>ENR Intentions to be filled out – Important for the controllers and could save you time on departure</a:t>
            </a:r>
          </a:p>
          <a:p>
            <a:endParaRPr lang="en-US" sz="2000" noProof="0" dirty="0"/>
          </a:p>
          <a:p>
            <a:endParaRPr lang="en-US" sz="2000" noProof="0" dirty="0"/>
          </a:p>
          <a:p>
            <a:endParaRPr lang="en-US" noProof="0" dirty="0"/>
          </a:p>
          <a:p>
            <a:endParaRPr lang="en-US" noProof="0" dirty="0"/>
          </a:p>
        </p:txBody>
      </p:sp>
      <p:pic>
        <p:nvPicPr>
          <p:cNvPr id="4" name="Picture 3"/>
          <p:cNvPicPr>
            <a:picLocks noChangeAspect="1"/>
          </p:cNvPicPr>
          <p:nvPr/>
        </p:nvPicPr>
        <p:blipFill>
          <a:blip r:embed="rId3"/>
          <a:stretch>
            <a:fillRect/>
          </a:stretch>
        </p:blipFill>
        <p:spPr>
          <a:xfrm>
            <a:off x="899591" y="2420888"/>
            <a:ext cx="4710717" cy="2808312"/>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normAutofit/>
          </a:bodyPr>
          <a:lstStyle/>
          <a:p>
            <a:r>
              <a:rPr lang="en-US" noProof="0" dirty="0"/>
              <a:t>After Action Report (AAR)</a:t>
            </a:r>
          </a:p>
        </p:txBody>
      </p:sp>
      <p:sp>
        <p:nvSpPr>
          <p:cNvPr id="3" name="Plassholder for innhold 2"/>
          <p:cNvSpPr>
            <a:spLocks noGrp="1"/>
          </p:cNvSpPr>
          <p:nvPr>
            <p:ph idx="1"/>
          </p:nvPr>
        </p:nvSpPr>
        <p:spPr/>
        <p:txBody>
          <a:bodyPr>
            <a:noAutofit/>
          </a:bodyPr>
          <a:lstStyle/>
          <a:p>
            <a:pPr marL="0" indent="0" algn="ctr">
              <a:buNone/>
            </a:pPr>
            <a:r>
              <a:rPr lang="en-US" sz="1600" u="sng" noProof="0" dirty="0"/>
              <a:t>A good AAR and debrief is vital for getting the most </a:t>
            </a:r>
            <a:r>
              <a:rPr lang="en-US" sz="1600" u="sng" dirty="0"/>
              <a:t>out of every event – no matter the outcome!</a:t>
            </a:r>
          </a:p>
          <a:p>
            <a:pPr marL="0" indent="0" algn="ctr">
              <a:buNone/>
            </a:pPr>
            <a:endParaRPr lang="en-US" sz="900" u="sng" dirty="0"/>
          </a:p>
          <a:p>
            <a:pPr marL="0" indent="0">
              <a:buNone/>
            </a:pPr>
            <a:r>
              <a:rPr lang="en-US" sz="1600" dirty="0"/>
              <a:t>Proper AAR's is very important both for our tactical flying and sharing lessons learned, and must be submitted by every participating member in an event.</a:t>
            </a:r>
            <a:endParaRPr lang="en-US" sz="2000" u="sng" dirty="0"/>
          </a:p>
          <a:p>
            <a:r>
              <a:rPr lang="en-US" sz="1800" noProof="0" dirty="0"/>
              <a:t>Objectives – A list of your flights objectives and outcome</a:t>
            </a:r>
          </a:p>
          <a:p>
            <a:r>
              <a:rPr lang="en-US" sz="1800" noProof="0" dirty="0"/>
              <a:t>Tactical – Debrief points and points about the flight you want to raise</a:t>
            </a:r>
          </a:p>
          <a:p>
            <a:pPr lvl="1"/>
            <a:r>
              <a:rPr lang="en-US" sz="1400" dirty="0"/>
              <a:t>Try to answer these four questions:</a:t>
            </a:r>
          </a:p>
          <a:p>
            <a:pPr lvl="2"/>
            <a:r>
              <a:rPr lang="en-US" sz="1400" b="1" noProof="0" dirty="0"/>
              <a:t>What happened/What did we do? </a:t>
            </a:r>
            <a:r>
              <a:rPr lang="en-US" sz="1400" noProof="0" dirty="0"/>
              <a:t>Write a short summary/story of what you did this flight. </a:t>
            </a:r>
            <a:r>
              <a:rPr lang="en-US" sz="1400" i="1" noProof="0" dirty="0"/>
              <a:t>Remember the 10%-rule* if you go into full story-mode!</a:t>
            </a:r>
          </a:p>
          <a:p>
            <a:pPr lvl="2"/>
            <a:r>
              <a:rPr lang="en-US" sz="1400" b="1" noProof="0" dirty="0"/>
              <a:t>What went right? </a:t>
            </a:r>
            <a:r>
              <a:rPr lang="en-US" sz="1400" noProof="0" dirty="0"/>
              <a:t>What went according to plan, or had a positive result. Did you or anyone do a good job?</a:t>
            </a:r>
          </a:p>
          <a:p>
            <a:pPr lvl="2"/>
            <a:r>
              <a:rPr lang="en-US" sz="1400" b="1" dirty="0"/>
              <a:t>What went wrong? </a:t>
            </a:r>
            <a:r>
              <a:rPr lang="en-US" sz="1400" dirty="0"/>
              <a:t>What did not go according to plan, and why. This is perhaps the 2</a:t>
            </a:r>
            <a:r>
              <a:rPr lang="en-US" sz="1400" baseline="30000" dirty="0"/>
              <a:t>nd</a:t>
            </a:r>
            <a:r>
              <a:rPr lang="en-US" sz="1400" dirty="0"/>
              <a:t> most important part of the AAR.</a:t>
            </a:r>
          </a:p>
          <a:p>
            <a:pPr lvl="2"/>
            <a:r>
              <a:rPr lang="en-US" sz="1400" b="1" dirty="0"/>
              <a:t>Lessons Learned! </a:t>
            </a:r>
            <a:r>
              <a:rPr lang="en-US" sz="1400" dirty="0"/>
              <a:t> The absolutely most important part of the AAR. Here you have a chance to summarize what was learned from the above points.</a:t>
            </a:r>
            <a:endParaRPr lang="en-US" sz="1400" noProof="0" dirty="0"/>
          </a:p>
          <a:p>
            <a:r>
              <a:rPr lang="en-US" sz="1800" noProof="0" dirty="0"/>
              <a:t>Design – Technical feedback on the mission, bugs etc.</a:t>
            </a:r>
            <a:r>
              <a:rPr lang="en-US" sz="1800" i="1" noProof="0" dirty="0"/>
              <a:t> (OPTIONAL)</a:t>
            </a:r>
            <a:r>
              <a:rPr lang="en-US" sz="1800" noProof="0" dirty="0"/>
              <a:t>;</a:t>
            </a:r>
          </a:p>
          <a:p>
            <a:r>
              <a:rPr lang="en-US" sz="1800" noProof="0" dirty="0"/>
              <a:t>Admin – Feedback to the event host. Issues etc.</a:t>
            </a:r>
            <a:r>
              <a:rPr lang="en-US" sz="1800" i="1" noProof="0" dirty="0"/>
              <a:t> (OPTIONAL)</a:t>
            </a:r>
            <a:r>
              <a:rPr lang="en-US" sz="1800" noProof="0" dirty="0"/>
              <a:t>;</a:t>
            </a:r>
            <a:endParaRPr lang="en-US" sz="1400" i="1" noProof="0" dirty="0"/>
          </a:p>
          <a:p>
            <a:pPr marL="0" indent="0" algn="ctr">
              <a:buNone/>
            </a:pPr>
            <a:endParaRPr lang="en-US" sz="1100" dirty="0"/>
          </a:p>
          <a:p>
            <a:pPr marL="0" indent="0" algn="ctr">
              <a:buNone/>
            </a:pPr>
            <a:r>
              <a:rPr lang="en-US" sz="1100" i="1" dirty="0">
                <a:solidFill>
                  <a:schemeClr val="bg1">
                    <a:lumMod val="50000"/>
                  </a:schemeClr>
                </a:solidFill>
              </a:rPr>
              <a:t>*The 10%-rule is one of the unwritten laws of fighter aviation; If 10% of the story is true, then the story can be regarded as canon</a:t>
            </a:r>
            <a:endParaRPr lang="en-US" sz="2000" i="1" dirty="0">
              <a:solidFill>
                <a:schemeClr val="bg1">
                  <a:lumMod val="50000"/>
                </a:schemeClr>
              </a:solidFill>
            </a:endParaRPr>
          </a:p>
          <a:p>
            <a:endParaRPr lang="en-US" sz="2000" noProof="0" dirty="0"/>
          </a:p>
        </p:txBody>
      </p:sp>
    </p:spTree>
    <p:extLst>
      <p:ext uri="{BB962C8B-B14F-4D97-AF65-F5344CB8AC3E}">
        <p14:creationId xmlns:p14="http://schemas.microsoft.com/office/powerpoint/2010/main" val="9696088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The mirage 2000c</a:t>
            </a:r>
            <a:endParaRPr lang="en-US" dirty="0"/>
          </a:p>
        </p:txBody>
      </p:sp>
      <p:sp>
        <p:nvSpPr>
          <p:cNvPr id="5" name="Text Placeholder 4"/>
          <p:cNvSpPr>
            <a:spLocks noGrp="1"/>
          </p:cNvSpPr>
          <p:nvPr>
            <p:ph type="body" idx="1"/>
          </p:nvPr>
        </p:nvSpPr>
        <p:spPr/>
        <p:txBody>
          <a:bodyPr/>
          <a:lstStyle/>
          <a:p>
            <a:r>
              <a:rPr lang="en-US" dirty="0" smtClean="0"/>
              <a:t>132-TRP-765-COM-01</a:t>
            </a:r>
            <a:endParaRPr lang="en-US" dirty="0"/>
          </a:p>
        </p:txBody>
      </p:sp>
    </p:spTree>
    <p:extLst>
      <p:ext uri="{BB962C8B-B14F-4D97-AF65-F5344CB8AC3E}">
        <p14:creationId xmlns:p14="http://schemas.microsoft.com/office/powerpoint/2010/main" val="41165555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noProof="0" dirty="0"/>
              <a:t>Radios</a:t>
            </a:r>
          </a:p>
        </p:txBody>
      </p:sp>
      <p:sp>
        <p:nvSpPr>
          <p:cNvPr id="3" name="Plassholder for innhold 2"/>
          <p:cNvSpPr>
            <a:spLocks noGrp="1"/>
          </p:cNvSpPr>
          <p:nvPr>
            <p:ph idx="1"/>
          </p:nvPr>
        </p:nvSpPr>
        <p:spPr>
          <a:xfrm>
            <a:off x="421717" y="1412776"/>
            <a:ext cx="8229600" cy="4353347"/>
          </a:xfrm>
        </p:spPr>
        <p:txBody>
          <a:bodyPr>
            <a:noAutofit/>
          </a:bodyPr>
          <a:lstStyle/>
          <a:p>
            <a:r>
              <a:rPr lang="en-US" sz="2000" noProof="0" dirty="0"/>
              <a:t>The M2000C has 2 radios:</a:t>
            </a:r>
          </a:p>
          <a:p>
            <a:pPr lvl="1"/>
            <a:r>
              <a:rPr lang="en-US" sz="1600" noProof="0" dirty="0"/>
              <a:t>Forward </a:t>
            </a:r>
            <a:r>
              <a:rPr lang="en-US" sz="1600" dirty="0"/>
              <a:t>radio is UHF and is referred to as “</a:t>
            </a:r>
            <a:r>
              <a:rPr lang="en-US" sz="1600" dirty="0">
                <a:solidFill>
                  <a:schemeClr val="accent2"/>
                </a:solidFill>
              </a:rPr>
              <a:t>FRONT</a:t>
            </a:r>
            <a:r>
              <a:rPr lang="en-US" sz="1600" dirty="0"/>
              <a:t>” or UNIFORM</a:t>
            </a:r>
          </a:p>
          <a:p>
            <a:pPr lvl="2"/>
            <a:r>
              <a:rPr lang="en-US" sz="1400" dirty="0"/>
              <a:t>Mainly used for inter-flight communications</a:t>
            </a:r>
          </a:p>
          <a:p>
            <a:pPr lvl="2"/>
            <a:r>
              <a:rPr lang="en-US" sz="1400" dirty="0"/>
              <a:t>Only preset frequencies</a:t>
            </a:r>
          </a:p>
          <a:p>
            <a:pPr lvl="1"/>
            <a:r>
              <a:rPr lang="en-US" sz="1600" noProof="0" dirty="0"/>
              <a:t>Aft radio is V/UHF referred to as “</a:t>
            </a:r>
            <a:r>
              <a:rPr lang="en-US" sz="1600" noProof="0" dirty="0">
                <a:solidFill>
                  <a:schemeClr val="accent3">
                    <a:lumMod val="50000"/>
                  </a:schemeClr>
                </a:solidFill>
              </a:rPr>
              <a:t>AFT</a:t>
            </a:r>
            <a:r>
              <a:rPr lang="en-US" sz="1600" noProof="0" dirty="0"/>
              <a:t>” or VICTOR</a:t>
            </a:r>
          </a:p>
          <a:p>
            <a:pPr lvl="2"/>
            <a:r>
              <a:rPr lang="en-US" sz="1400" noProof="0" dirty="0"/>
              <a:t>Used for communication with ATC, AWACS (C2), JTAC, tanker or other flights</a:t>
            </a:r>
          </a:p>
          <a:p>
            <a:pPr lvl="2"/>
            <a:r>
              <a:rPr lang="en-US" sz="1400" dirty="0"/>
              <a:t>Preset and manually set frequencies</a:t>
            </a:r>
            <a:endParaRPr lang="en-US" sz="1400" noProof="0" dirty="0"/>
          </a:p>
          <a:p>
            <a:pPr lvl="2"/>
            <a:endParaRPr lang="en-US" sz="1200" noProof="0" dirty="0"/>
          </a:p>
          <a:p>
            <a:r>
              <a:rPr lang="en-US" sz="2000" noProof="0" dirty="0"/>
              <a:t>We use AFT for monitoring GUARD/Emergency Radio:</a:t>
            </a:r>
          </a:p>
          <a:p>
            <a:pPr lvl="1"/>
            <a:r>
              <a:rPr lang="en-US" sz="1600" dirty="0"/>
              <a:t>Set the V/UHF mode selector switch to “PoL + G”</a:t>
            </a:r>
          </a:p>
          <a:p>
            <a:pPr lvl="1"/>
            <a:r>
              <a:rPr lang="en-US" sz="1600" noProof="0" dirty="0"/>
              <a:t>To broadcast on GUARD, set the AFT frequency mode selector to “G”</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2667</TotalTime>
  <Words>4350</Words>
  <Application>Microsoft Office PowerPoint</Application>
  <PresentationFormat>On-screen Show (4:3)</PresentationFormat>
  <Paragraphs>425</Paragraphs>
  <Slides>37</Slides>
  <Notes>15</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37</vt:i4>
      </vt:variant>
    </vt:vector>
  </HeadingPairs>
  <TitlesOfParts>
    <vt:vector size="41" baseType="lpstr">
      <vt:lpstr>Arial</vt:lpstr>
      <vt:lpstr>Calibri</vt:lpstr>
      <vt:lpstr>Office-tema</vt:lpstr>
      <vt:lpstr>Image</vt:lpstr>
      <vt:lpstr>132-TRP-765-COM-01</vt:lpstr>
      <vt:lpstr>Desired Learning Objectives</vt:lpstr>
      <vt:lpstr>Mission Planning &amp; After-action reports</vt:lpstr>
      <vt:lpstr>Frequencies</vt:lpstr>
      <vt:lpstr>Air Tasking Order (ATO)</vt:lpstr>
      <vt:lpstr>Flight Coms Chatter</vt:lpstr>
      <vt:lpstr>After Action Report (AAR)</vt:lpstr>
      <vt:lpstr>The mirage 2000c</vt:lpstr>
      <vt:lpstr>Radios</vt:lpstr>
      <vt:lpstr>Powering Up</vt:lpstr>
      <vt:lpstr>Communicating the 132nd way</vt:lpstr>
      <vt:lpstr>PowerPoint Presentation</vt:lpstr>
      <vt:lpstr>PowerPoint Presentation</vt:lpstr>
      <vt:lpstr>The Agencies</vt:lpstr>
      <vt:lpstr>PowerPoint Presentation</vt:lpstr>
      <vt:lpstr>PowerPoint Presentation</vt:lpstr>
      <vt:lpstr>PowerPoint Presentation</vt:lpstr>
      <vt:lpstr>PowerPoint Presentation</vt:lpstr>
      <vt:lpstr>Flight’s Internal Coms</vt:lpstr>
      <vt:lpstr>PowerPoint Presentation</vt:lpstr>
      <vt:lpstr>Start-up Clearance - GND</vt:lpstr>
      <vt:lpstr>Taxi Clearance - GND</vt:lpstr>
      <vt:lpstr>Departure Clearance - TWR</vt:lpstr>
      <vt:lpstr>Clearance to Navigate – APP/AWACS</vt:lpstr>
      <vt:lpstr>PowerPoint Presentation</vt:lpstr>
      <vt:lpstr>What did we learned so far:</vt:lpstr>
      <vt:lpstr>Returning to Base</vt:lpstr>
      <vt:lpstr>PowerPoint Presentation</vt:lpstr>
      <vt:lpstr>PowerPoint Presentation</vt:lpstr>
      <vt:lpstr>Checking Out with AWACS</vt:lpstr>
      <vt:lpstr>Checking in with Approach</vt:lpstr>
      <vt:lpstr>Checking in with Tower – OH BREAK</vt:lpstr>
      <vt:lpstr>Checking in with Ground</vt:lpstr>
      <vt:lpstr>PowerPoint Presentation</vt:lpstr>
      <vt:lpstr>Altitudes and flight levels</vt:lpstr>
      <vt:lpstr>Altitudes and flight levels (cont.)</vt:lpstr>
      <vt:lpstr>Altitudes and flight levels (cont.)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765-COM-01</dc:title>
  <dc:creator>Frode</dc:creator>
  <cp:lastModifiedBy>Jens Kristian Hoel</cp:lastModifiedBy>
  <cp:revision>285</cp:revision>
  <cp:lastPrinted>2015-02-16T09:38:05Z</cp:lastPrinted>
  <dcterms:created xsi:type="dcterms:W3CDTF">2014-09-10T18:16:53Z</dcterms:created>
  <dcterms:modified xsi:type="dcterms:W3CDTF">2017-11-21T10:54:19Z</dcterms:modified>
</cp:coreProperties>
</file>

<file path=docProps/thumbnail.jpeg>
</file>